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89" r:id="rId9"/>
    <p:sldId id="280" r:id="rId10"/>
    <p:sldId id="263" r:id="rId11"/>
    <p:sldId id="264" r:id="rId12"/>
    <p:sldId id="277" r:id="rId13"/>
    <p:sldId id="278" r:id="rId14"/>
    <p:sldId id="279" r:id="rId15"/>
    <p:sldId id="266" r:id="rId16"/>
    <p:sldId id="267" r:id="rId17"/>
    <p:sldId id="269" r:id="rId18"/>
    <p:sldId id="270" r:id="rId19"/>
    <p:sldId id="271" r:id="rId20"/>
    <p:sldId id="273" r:id="rId21"/>
    <p:sldId id="274" r:id="rId22"/>
    <p:sldId id="275" r:id="rId23"/>
    <p:sldId id="276" r:id="rId24"/>
    <p:sldId id="290" r:id="rId25"/>
    <p:sldId id="281" r:id="rId26"/>
    <p:sldId id="282" r:id="rId27"/>
    <p:sldId id="283" r:id="rId28"/>
    <p:sldId id="285" r:id="rId29"/>
    <p:sldId id="284" r:id="rId30"/>
    <p:sldId id="286" r:id="rId31"/>
    <p:sldId id="288" r:id="rId32"/>
    <p:sldId id="287" r:id="rId3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4734" autoAdjust="0"/>
    <p:restoredTop sz="64138" autoAdjust="0"/>
  </p:normalViewPr>
  <p:slideViewPr>
    <p:cSldViewPr>
      <p:cViewPr varScale="1">
        <p:scale>
          <a:sx n="97" d="100"/>
          <a:sy n="97" d="100"/>
        </p:scale>
        <p:origin x="-114" y="-3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64960-B7A6-4888-BD61-8505A4E364D5}" type="datetimeFigureOut">
              <a:rPr lang="pl-PL" smtClean="0"/>
              <a:pPr/>
              <a:t>10.01.2020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BA756-937C-4996-8D78-ADBAC4771337}"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70000" lnSpcReduction="20000"/>
          </a:bodyPr>
          <a:lstStyle/>
          <a:p>
            <a:pPr fontAlgn="base"/>
            <a:r>
              <a:rPr lang="pl-PL" sz="1200" b="0" i="0" kern="1200" dirty="0" smtClean="0">
                <a:solidFill>
                  <a:schemeClr val="tx1"/>
                </a:solidFill>
                <a:latin typeface="+mn-lt"/>
                <a:ea typeface="+mn-ea"/>
                <a:cs typeface="+mn-cs"/>
              </a:rPr>
              <a:t> W połowie grudnia 1914 roku 1 pułk piechoty dotarł do Nowego Sącza. Po poprzednich ciężkich walkach pod komendą Piłsudskiego pozostawało niespełna 2500 żołnierzy, w tym 2150 piechoty i 250 kawalerii. Mimo tych strat, oddział znacznie przekraczał stan klasycznego pułku austriackiego. 19 grudnia ukazał się rozkaz przemianowujący 1 pułk w I Brygadę Legionów Polskich. </a:t>
            </a:r>
          </a:p>
          <a:p>
            <a:pPr fontAlgn="base"/>
            <a:r>
              <a:rPr lang="pl-PL" sz="1200" b="0" i="0" kern="1200" dirty="0" smtClean="0">
                <a:solidFill>
                  <a:schemeClr val="tx1"/>
                </a:solidFill>
                <a:latin typeface="+mn-lt"/>
                <a:ea typeface="+mn-ea"/>
                <a:cs typeface="+mn-cs"/>
              </a:rPr>
              <a:t>Spokojnie oczekiwano nadejścia Świąt Bożego Narodzenia, a Komitet utworzony przez mieszkańców Nowego Sącza przygotowywał wigilię dla legionistów. Niestety Rosjanie przerwali front i Naczelne Dowództwo armii </a:t>
            </a:r>
            <a:r>
              <a:rPr lang="pl-PL" sz="1200" b="0" i="0" kern="1200" dirty="0" err="1" smtClean="0">
                <a:solidFill>
                  <a:schemeClr val="tx1"/>
                </a:solidFill>
                <a:latin typeface="+mn-lt"/>
                <a:ea typeface="+mn-ea"/>
                <a:cs typeface="+mn-cs"/>
              </a:rPr>
              <a:t>austro-węgierskiej</a:t>
            </a:r>
            <a:r>
              <a:rPr lang="pl-PL" sz="1200" b="0" i="0" kern="1200" dirty="0" smtClean="0">
                <a:solidFill>
                  <a:schemeClr val="tx1"/>
                </a:solidFill>
                <a:latin typeface="+mn-lt"/>
                <a:ea typeface="+mn-ea"/>
                <a:cs typeface="+mn-cs"/>
              </a:rPr>
              <a:t> rzuciło do walki wszystkie „wolne” jednostki. 20 grudnia do sztabu I Brygady przyszły rozkazy, kierujące ją na północ w kierunku Tarnowa - na Łowczów i Łowczówek, gdzie Rosjanie rozerwali austriackie pozycje. 22 grudnia I Brygada dowodzona, pod nieobecność Piłsudskiego prowadzącego rozmowy z NKN w Wiedniu, przez </a:t>
            </a:r>
            <a:r>
              <a:rPr lang="pl-PL" sz="1200" b="0" i="0" kern="1200" dirty="0" err="1" smtClean="0">
                <a:solidFill>
                  <a:schemeClr val="tx1"/>
                </a:solidFill>
                <a:latin typeface="+mn-lt"/>
                <a:ea typeface="+mn-ea"/>
                <a:cs typeface="+mn-cs"/>
              </a:rPr>
              <a:t>ppłk</a:t>
            </a:r>
            <a:r>
              <a:rPr lang="pl-PL" sz="1200" b="0" i="0" kern="1200" dirty="0" smtClean="0">
                <a:solidFill>
                  <a:schemeClr val="tx1"/>
                </a:solidFill>
                <a:latin typeface="+mn-lt"/>
                <a:ea typeface="+mn-ea"/>
                <a:cs typeface="+mn-cs"/>
              </a:rPr>
              <a:t>. Sosnkowskiego, szefa sztabu, znalazła się w ogniu bitwy. W trakcie odprawy w </a:t>
            </a:r>
            <a:r>
              <a:rPr lang="pl-PL" sz="1200" b="0" i="0" kern="1200" dirty="0" err="1" smtClean="0">
                <a:solidFill>
                  <a:schemeClr val="tx1"/>
                </a:solidFill>
                <a:latin typeface="+mn-lt"/>
                <a:ea typeface="+mn-ea"/>
                <a:cs typeface="+mn-cs"/>
              </a:rPr>
              <a:t>Brzeziu</a:t>
            </a:r>
            <a:r>
              <a:rPr lang="pl-PL" sz="1200" b="0" i="0" kern="1200" dirty="0" smtClean="0">
                <a:solidFill>
                  <a:schemeClr val="tx1"/>
                </a:solidFill>
                <a:latin typeface="+mn-lt"/>
                <a:ea typeface="+mn-ea"/>
                <a:cs typeface="+mn-cs"/>
              </a:rPr>
              <a:t> Sosnkowski był świadkiem, jak zmieszany brygadier </a:t>
            </a:r>
            <a:r>
              <a:rPr lang="pl-PL" sz="1200" b="0" i="0" kern="1200" dirty="0" err="1" smtClean="0">
                <a:solidFill>
                  <a:schemeClr val="tx1"/>
                </a:solidFill>
                <a:latin typeface="+mn-lt"/>
                <a:ea typeface="+mn-ea"/>
                <a:cs typeface="+mn-cs"/>
              </a:rPr>
              <a:t>Pattay</a:t>
            </a:r>
            <a:r>
              <a:rPr lang="pl-PL" sz="1200" b="0" i="0" kern="1200" dirty="0" smtClean="0">
                <a:solidFill>
                  <a:schemeClr val="tx1"/>
                </a:solidFill>
                <a:latin typeface="+mn-lt"/>
                <a:ea typeface="+mn-ea"/>
                <a:cs typeface="+mn-cs"/>
              </a:rPr>
              <a:t> (dowódca grupy, której pozycje przełamali Rosjanie) odbierał meldunek, że właśnie kolejny jego pułk cofa się rozbity. W tej sytuacji I Brygadzie przypadło zadanie odebrania wzgórz na linii Łowczówek-Łowczów.</a:t>
            </a:r>
          </a:p>
          <a:p>
            <a:pPr fontAlgn="base"/>
            <a:r>
              <a:rPr lang="pl-PL" sz="1200" b="0" i="0" kern="1200" dirty="0" smtClean="0">
                <a:solidFill>
                  <a:schemeClr val="tx1"/>
                </a:solidFill>
                <a:latin typeface="+mn-lt"/>
                <a:ea typeface="+mn-ea"/>
                <a:cs typeface="+mn-cs"/>
              </a:rPr>
              <a:t>Sosnkowski zdecydował działać szybko, aby nie dać Rosjanom czasu na przystosowanie do obrony zajętych dopiero co stanowisk. Mjr Śmigły miał przeprowadzić atak dwoma batalionami 1 </a:t>
            </a:r>
            <a:r>
              <a:rPr lang="pl-PL" sz="1200" b="0" i="0" kern="1200" dirty="0" err="1" smtClean="0">
                <a:solidFill>
                  <a:schemeClr val="tx1"/>
                </a:solidFill>
                <a:latin typeface="+mn-lt"/>
                <a:ea typeface="+mn-ea"/>
                <a:cs typeface="+mn-cs"/>
              </a:rPr>
              <a:t>pp</a:t>
            </a:r>
            <a:r>
              <a:rPr lang="pl-PL" sz="1200" b="0" i="0" kern="1200" dirty="0" smtClean="0">
                <a:solidFill>
                  <a:schemeClr val="tx1"/>
                </a:solidFill>
                <a:latin typeface="+mn-lt"/>
                <a:ea typeface="+mn-ea"/>
                <a:cs typeface="+mn-cs"/>
              </a:rPr>
              <a:t> na wzgórze 360, kpt. Rylski z V batalionem uderzyć na wzgórze 342, a reszta brygady pozostawać w odwodzie. Pod Łowczówek przybył także batalion uzupełniający kpt. </a:t>
            </a:r>
            <a:r>
              <a:rPr lang="pl-PL" sz="1200" b="0" i="0" kern="1200" dirty="0" err="1" smtClean="0">
                <a:solidFill>
                  <a:schemeClr val="tx1"/>
                </a:solidFill>
                <a:latin typeface="+mn-lt"/>
                <a:ea typeface="+mn-ea"/>
                <a:cs typeface="+mn-cs"/>
              </a:rPr>
              <a:t>Berbeckiego</a:t>
            </a:r>
            <a:r>
              <a:rPr lang="pl-PL" sz="1200" b="0" i="0" kern="1200" dirty="0" smtClean="0">
                <a:solidFill>
                  <a:schemeClr val="tx1"/>
                </a:solidFill>
                <a:latin typeface="+mn-lt"/>
                <a:ea typeface="+mn-ea"/>
                <a:cs typeface="+mn-cs"/>
              </a:rPr>
              <a:t>, liczący 480 żołnierzy, i od razu został skierowany do walki.</a:t>
            </a:r>
          </a:p>
          <a:p>
            <a:pPr fontAlgn="base"/>
            <a:r>
              <a:rPr lang="pl-PL" sz="1200" b="0" i="0" kern="1200" dirty="0" smtClean="0">
                <a:solidFill>
                  <a:schemeClr val="tx1"/>
                </a:solidFill>
                <a:latin typeface="+mn-lt"/>
                <a:ea typeface="+mn-ea"/>
                <a:cs typeface="+mn-cs"/>
              </a:rPr>
              <a:t>Natarcie Śmigłego rozpoczęło się o godz. 14 i w walce na bagnety legioniści przełamani umocnienia rosyjskie, biorąc około 300 jeńców. W ten sposób odzyskano pozycje utracone przez Austriaków. Strzelcy bronili swoich pozycji, kilkakrotnie kontratakowali oraz likwidowali małe oddziały rosyjskie, przenikające na ich tyły. W trakcie jednego ze starć oddział ppor. Władysława </a:t>
            </a:r>
            <a:r>
              <a:rPr lang="pl-PL" sz="1200" b="0" i="0" kern="1200" dirty="0" err="1" smtClean="0">
                <a:solidFill>
                  <a:schemeClr val="tx1"/>
                </a:solidFill>
                <a:latin typeface="+mn-lt"/>
                <a:ea typeface="+mn-ea"/>
                <a:cs typeface="+mn-cs"/>
              </a:rPr>
              <a:t>Wyżła-Ścieżyńskiego</a:t>
            </a:r>
            <a:r>
              <a:rPr lang="pl-PL" sz="1200" b="0" i="0" kern="1200" dirty="0" smtClean="0">
                <a:solidFill>
                  <a:schemeClr val="tx1"/>
                </a:solidFill>
                <a:latin typeface="+mn-lt"/>
                <a:ea typeface="+mn-ea"/>
                <a:cs typeface="+mn-cs"/>
              </a:rPr>
              <a:t> zaskoczył i wziął do niewoli sztab rosyjskiego 132 pułku piechoty.</a:t>
            </a:r>
          </a:p>
          <a:p>
            <a:pPr fontAlgn="base"/>
            <a:r>
              <a:rPr lang="pl-PL" sz="1200" b="0" i="0" kern="1200" dirty="0" smtClean="0">
                <a:solidFill>
                  <a:schemeClr val="tx1"/>
                </a:solidFill>
                <a:latin typeface="+mn-lt"/>
                <a:ea typeface="+mn-ea"/>
                <a:cs typeface="+mn-cs"/>
              </a:rPr>
              <a:t>23 grudnia siły I Brygady zostały wzmocnione posiłkami z oddziałów austriackich. Było to konieczne, gdyż Rosjanie ściągnęli nowe siły i przystąpili do ataku. Został on z trudem powstrzymany.</a:t>
            </a:r>
          </a:p>
          <a:p>
            <a:pPr fontAlgn="base"/>
            <a:r>
              <a:rPr lang="pl-PL" sz="1200" b="0" i="0" kern="1200" dirty="0" smtClean="0">
                <a:solidFill>
                  <a:schemeClr val="tx1"/>
                </a:solidFill>
                <a:latin typeface="+mn-lt"/>
                <a:ea typeface="+mn-ea"/>
                <a:cs typeface="+mn-cs"/>
              </a:rPr>
              <a:t>24 grudnia po huraganowym przygotowaniu artyleryjskim, Rosjanie przeprowadzili następny atak. Część oddziałów austriackich została zmuszona do wycofania się, co groziło przerwaniem frontu. Do tego mylne rozkazy komendy austriackiej spowodowały, iż część sił austriackich oraz polskich zaczęła odwrót na nowe siły. Po wyjaśnieniu pomyłki, żołnierze I Brygady powrócili na swe poprzednie pozycje, jednak Austriacy</a:t>
            </a:r>
            <a:r>
              <a:rPr lang="pl-PL" sz="1200" b="0" i="0" kern="1200" baseline="0" dirty="0" smtClean="0">
                <a:solidFill>
                  <a:schemeClr val="tx1"/>
                </a:solidFill>
                <a:latin typeface="+mn-lt"/>
                <a:ea typeface="+mn-ea"/>
                <a:cs typeface="+mn-cs"/>
              </a:rPr>
              <a:t> </a:t>
            </a:r>
            <a:r>
              <a:rPr lang="pl-PL" sz="1200" b="0" i="0" kern="1200" dirty="0" smtClean="0">
                <a:solidFill>
                  <a:schemeClr val="tx1"/>
                </a:solidFill>
                <a:latin typeface="+mn-lt"/>
                <a:ea typeface="+mn-ea"/>
                <a:cs typeface="+mn-cs"/>
              </a:rPr>
              <a:t>nie.</a:t>
            </a:r>
          </a:p>
          <a:p>
            <a:pPr fontAlgn="base"/>
            <a:r>
              <a:rPr lang="pl-PL" sz="1200" b="0" i="0" kern="1200" dirty="0" smtClean="0">
                <a:solidFill>
                  <a:schemeClr val="tx1"/>
                </a:solidFill>
                <a:latin typeface="+mn-lt"/>
                <a:ea typeface="+mn-ea"/>
                <a:cs typeface="+mn-cs"/>
              </a:rPr>
              <a:t>Wigilijną noc strzelcy spędzili w okopach. Kolacja była bardzo skromna. „Zaintonowano kolędy i pokazały się łzy na policzkach – zapisał kapelan Kosma Lenczewski – bo na wspomnienie rodzin, poległych naszych, niepewnej przyszłości Polski, bo Austriacy i Niemcy pary nie puszczą – trudno było nie płakać nawet żołnierzowi”. Słowa kolędy podchwycili Polacy w rosyjskich mundurach po drugiej stronie frontu. Ranek pierwszego dnia świąt upłynął spokojnie. Rosyjski atak rozpoczął się dopiero koło południa. W tej sytuacji ok. 14.00 strzelcy na rozkaz Sosnkowskiego, obawiającego się okrążania przez znacznie bardziej liczebne oddziały rosyjskie, wycofali się ze swoich pozycji. Gorące chwile przeżyli żołnierze V batalionu, odpierając aż 16 szturmów na bagnety. Najgorsze godziny czekały jednak żołnierzy batalionu </a:t>
            </a:r>
            <a:r>
              <a:rPr lang="pl-PL" sz="1200" b="0" i="0" kern="1200" dirty="0" err="1" smtClean="0">
                <a:solidFill>
                  <a:schemeClr val="tx1"/>
                </a:solidFill>
                <a:latin typeface="+mn-lt"/>
                <a:ea typeface="+mn-ea"/>
                <a:cs typeface="+mn-cs"/>
              </a:rPr>
              <a:t>Berbeckiego</a:t>
            </a:r>
            <a:r>
              <a:rPr lang="pl-PL" sz="1200" b="0" i="0" kern="1200" dirty="0" smtClean="0">
                <a:solidFill>
                  <a:schemeClr val="tx1"/>
                </a:solidFill>
                <a:latin typeface="+mn-lt"/>
                <a:ea typeface="+mn-ea"/>
                <a:cs typeface="+mn-cs"/>
              </a:rPr>
              <a:t>, do których nie dotarł rozkaz o odwrocie. Dopiero w dniu następnym oddział </a:t>
            </a:r>
            <a:r>
              <a:rPr lang="pl-PL" sz="1200" b="0" i="0" kern="1200" dirty="0" err="1" smtClean="0">
                <a:solidFill>
                  <a:schemeClr val="tx1"/>
                </a:solidFill>
                <a:latin typeface="+mn-lt"/>
                <a:ea typeface="+mn-ea"/>
                <a:cs typeface="+mn-cs"/>
              </a:rPr>
              <a:t>Berbeckiego</a:t>
            </a:r>
            <a:r>
              <a:rPr lang="pl-PL" sz="1200" b="0" i="0" kern="1200" dirty="0" smtClean="0">
                <a:solidFill>
                  <a:schemeClr val="tx1"/>
                </a:solidFill>
                <a:latin typeface="+mn-lt"/>
                <a:ea typeface="+mn-ea"/>
                <a:cs typeface="+mn-cs"/>
              </a:rPr>
              <a:t> szczęśliwie dołączył do I Brygady.</a:t>
            </a:r>
          </a:p>
          <a:p>
            <a:endParaRPr lang="pl-PL" dirty="0"/>
          </a:p>
        </p:txBody>
      </p:sp>
      <p:sp>
        <p:nvSpPr>
          <p:cNvPr id="4" name="Symbol zastępczy numeru slajdu 3"/>
          <p:cNvSpPr>
            <a:spLocks noGrp="1"/>
          </p:cNvSpPr>
          <p:nvPr>
            <p:ph type="sldNum" sz="quarter" idx="10"/>
          </p:nvPr>
        </p:nvSpPr>
        <p:spPr/>
        <p:txBody>
          <a:bodyPr/>
          <a:lstStyle/>
          <a:p>
            <a:fld id="{DACBA756-937C-4996-8D78-ADBAC4771337}" type="slidenum">
              <a:rPr lang="pl-PL" smtClean="0"/>
              <a:pPr/>
              <a:t>15</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DC6C9C8B-F4BB-4534-AD1E-22BB7703C4FE}" type="datetimeFigureOut">
              <a:rPr lang="pl-PL" smtClean="0"/>
              <a:pPr/>
              <a:t>10.01.2020</a:t>
            </a:fld>
            <a:endParaRPr lang="pl-PL"/>
          </a:p>
        </p:txBody>
      </p:sp>
      <p:sp>
        <p:nvSpPr>
          <p:cNvPr id="16" name="Symbol zastępczy numeru slajdu 15"/>
          <p:cNvSpPr>
            <a:spLocks noGrp="1"/>
          </p:cNvSpPr>
          <p:nvPr>
            <p:ph type="sldNum" sz="quarter" idx="11"/>
          </p:nvPr>
        </p:nvSpPr>
        <p:spPr/>
        <p:txBody>
          <a:bodyPr/>
          <a:lstStyle/>
          <a:p>
            <a:fld id="{93FDEE78-A10A-4C34-92A9-B2641EEE39A6}" type="slidenum">
              <a:rPr lang="pl-PL" smtClean="0"/>
              <a:pPr/>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C6C9C8B-F4BB-4534-AD1E-22BB7703C4FE}" type="datetimeFigureOut">
              <a:rPr lang="pl-PL" smtClean="0"/>
              <a:pPr/>
              <a:t>10.01.2020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3FDEE78-A10A-4C34-92A9-B2641EEE39A6}" type="slidenum">
              <a:rPr lang="pl-PL" smtClean="0"/>
              <a:pPr/>
              <a:t>‹#›</a:t>
            </a:fld>
            <a:endParaRPr lang="pl-PL"/>
          </a:p>
        </p:txBody>
      </p:sp>
    </p:spTree>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C6C9C8B-F4BB-4534-AD1E-22BB7703C4FE}" type="datetimeFigureOut">
              <a:rPr lang="pl-PL" smtClean="0"/>
              <a:pPr/>
              <a:t>10.01.2020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3FDEE78-A10A-4C34-92A9-B2641EEE39A6}" type="slidenum">
              <a:rPr lang="pl-PL" smtClean="0"/>
              <a:pPr/>
              <a:t>‹#›</a:t>
            </a:fld>
            <a:endParaRPr lang="pl-PL"/>
          </a:p>
        </p:txBody>
      </p:sp>
    </p:spTree>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DC6C9C8B-F4BB-4534-AD1E-22BB7703C4FE}" type="datetimeFigureOut">
              <a:rPr lang="pl-PL" smtClean="0"/>
              <a:pPr/>
              <a:t>10.01.2020</a:t>
            </a:fld>
            <a:endParaRPr lang="pl-PL"/>
          </a:p>
        </p:txBody>
      </p:sp>
      <p:sp>
        <p:nvSpPr>
          <p:cNvPr id="15" name="Symbol zastępczy numeru slajdu 14"/>
          <p:cNvSpPr>
            <a:spLocks noGrp="1"/>
          </p:cNvSpPr>
          <p:nvPr>
            <p:ph type="sldNum" sz="quarter" idx="15"/>
          </p:nvPr>
        </p:nvSpPr>
        <p:spPr/>
        <p:txBody>
          <a:bodyPr/>
          <a:lstStyle>
            <a:lvl1pPr algn="ctr">
              <a:defRPr/>
            </a:lvl1pPr>
          </a:lstStyle>
          <a:p>
            <a:fld id="{93FDEE78-A10A-4C34-92A9-B2641EEE39A6}" type="slidenum">
              <a:rPr lang="pl-PL" smtClean="0"/>
              <a:pPr/>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DC6C9C8B-F4BB-4534-AD1E-22BB7703C4FE}" type="datetimeFigureOut">
              <a:rPr lang="pl-PL" smtClean="0"/>
              <a:pPr/>
              <a:t>10.01.2020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3FDEE78-A10A-4C34-92A9-B2641EEE39A6}" type="slidenum">
              <a:rPr lang="pl-PL" smtClean="0"/>
              <a:pPr/>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DC6C9C8B-F4BB-4534-AD1E-22BB7703C4FE}" type="datetimeFigureOut">
              <a:rPr lang="pl-PL" smtClean="0"/>
              <a:pPr/>
              <a:t>10.01.2020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3FDEE78-A10A-4C34-92A9-B2641EEE39A6}"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93FDEE78-A10A-4C34-92A9-B2641EEE39A6}" type="slidenum">
              <a:rPr lang="pl-PL" smtClean="0"/>
              <a:pPr/>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DC6C9C8B-F4BB-4534-AD1E-22BB7703C4FE}" type="datetimeFigureOut">
              <a:rPr lang="pl-PL" smtClean="0"/>
              <a:pPr/>
              <a:t>10.01.2020</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DC6C9C8B-F4BB-4534-AD1E-22BB7703C4FE}" type="datetimeFigureOut">
              <a:rPr lang="pl-PL" smtClean="0"/>
              <a:pPr/>
              <a:t>10.01.2020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3FDEE78-A10A-4C34-92A9-B2641EEE39A6}"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C6C9C8B-F4BB-4534-AD1E-22BB7703C4FE}" type="datetimeFigureOut">
              <a:rPr lang="pl-PL" smtClean="0"/>
              <a:pPr/>
              <a:t>10.01.2020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3FDEE78-A10A-4C34-92A9-B2641EEE39A6}" type="slidenum">
              <a:rPr lang="pl-PL" smtClean="0"/>
              <a:pPr/>
              <a:t>‹#›</a:t>
            </a:fld>
            <a:endParaRPr lang="pl-PL"/>
          </a:p>
        </p:txBody>
      </p:sp>
    </p:spTree>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DC6C9C8B-F4BB-4534-AD1E-22BB7703C4FE}" type="datetimeFigureOut">
              <a:rPr lang="pl-PL" smtClean="0"/>
              <a:pPr/>
              <a:t>10.01.2020</a:t>
            </a:fld>
            <a:endParaRPr lang="pl-PL"/>
          </a:p>
        </p:txBody>
      </p:sp>
      <p:sp>
        <p:nvSpPr>
          <p:cNvPr id="9" name="Symbol zastępczy numeru slajdu 8"/>
          <p:cNvSpPr>
            <a:spLocks noGrp="1"/>
          </p:cNvSpPr>
          <p:nvPr>
            <p:ph type="sldNum" sz="quarter" idx="15"/>
          </p:nvPr>
        </p:nvSpPr>
        <p:spPr/>
        <p:txBody>
          <a:bodyPr/>
          <a:lstStyle/>
          <a:p>
            <a:fld id="{93FDEE78-A10A-4C34-92A9-B2641EEE39A6}" type="slidenum">
              <a:rPr lang="pl-PL" smtClean="0"/>
              <a:pPr/>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DC6C9C8B-F4BB-4534-AD1E-22BB7703C4FE}" type="datetimeFigureOut">
              <a:rPr lang="pl-PL" smtClean="0"/>
              <a:pPr/>
              <a:t>10.01.2020</a:t>
            </a:fld>
            <a:endParaRPr lang="pl-PL"/>
          </a:p>
        </p:txBody>
      </p:sp>
      <p:sp>
        <p:nvSpPr>
          <p:cNvPr id="9" name="Symbol zastępczy numeru slajdu 8"/>
          <p:cNvSpPr>
            <a:spLocks noGrp="1"/>
          </p:cNvSpPr>
          <p:nvPr>
            <p:ph type="sldNum" sz="quarter" idx="11"/>
          </p:nvPr>
        </p:nvSpPr>
        <p:spPr/>
        <p:txBody>
          <a:bodyPr/>
          <a:lstStyle/>
          <a:p>
            <a:fld id="{93FDEE78-A10A-4C34-92A9-B2641EEE39A6}" type="slidenum">
              <a:rPr lang="pl-PL" smtClean="0"/>
              <a:pPr/>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C6C9C8B-F4BB-4534-AD1E-22BB7703C4FE}" type="datetimeFigureOut">
              <a:rPr lang="pl-PL" smtClean="0"/>
              <a:pPr/>
              <a:t>10.01.2020</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3FDEE78-A10A-4C34-92A9-B2641EEE39A6}" type="slidenum">
              <a:rPr lang="pl-PL" smtClean="0"/>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dir="r"/>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r>
              <a:rPr lang="pl-PL" dirty="0" smtClean="0">
                <a:solidFill>
                  <a:schemeClr val="bg1"/>
                </a:solidFill>
                <a:latin typeface="Arial" pitchFamily="34" charset="0"/>
                <a:cs typeface="Arial" pitchFamily="34" charset="0"/>
              </a:rPr>
              <a:t>Marzena </a:t>
            </a:r>
            <a:r>
              <a:rPr lang="pl-PL" dirty="0" err="1" smtClean="0">
                <a:solidFill>
                  <a:schemeClr val="bg1"/>
                </a:solidFill>
                <a:latin typeface="Arial" pitchFamily="34" charset="0"/>
                <a:cs typeface="Arial" pitchFamily="34" charset="0"/>
              </a:rPr>
              <a:t>Semaj</a:t>
            </a:r>
            <a:endParaRPr lang="pl-PL" dirty="0">
              <a:solidFill>
                <a:schemeClr val="bg1"/>
              </a:solidFill>
              <a:latin typeface="Arial" pitchFamily="34" charset="0"/>
              <a:cs typeface="Arial" pitchFamily="34" charset="0"/>
            </a:endParaRPr>
          </a:p>
        </p:txBody>
      </p:sp>
      <p:sp>
        <p:nvSpPr>
          <p:cNvPr id="2" name="Tytuł 1"/>
          <p:cNvSpPr>
            <a:spLocks noGrp="1"/>
          </p:cNvSpPr>
          <p:nvPr>
            <p:ph type="ctrTitle"/>
          </p:nvPr>
        </p:nvSpPr>
        <p:spPr/>
        <p:txBody>
          <a:bodyPr/>
          <a:lstStyle/>
          <a:p>
            <a:r>
              <a:rPr lang="pl-PL" sz="7200" b="1" dirty="0" smtClean="0">
                <a:solidFill>
                  <a:schemeClr val="bg1"/>
                </a:solidFill>
                <a:latin typeface="Arial" pitchFamily="34" charset="0"/>
                <a:cs typeface="Arial" pitchFamily="34" charset="0"/>
              </a:rPr>
              <a:t>Legiony Polskie</a:t>
            </a:r>
            <a:endParaRPr lang="pl-PL" sz="7200" b="1" dirty="0">
              <a:solidFill>
                <a:schemeClr val="bg1"/>
              </a:solidFill>
              <a:latin typeface="Arial" pitchFamily="34" charset="0"/>
              <a:cs typeface="Arial" pitchFamily="34" charset="0"/>
            </a:endParaRPr>
          </a:p>
        </p:txBody>
      </p:sp>
    </p:spTree>
  </p:cSld>
  <p:clrMapOvr>
    <a:masterClrMapping/>
  </p:clrMapOvr>
  <p:transition spd="med">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gn="just"/>
            <a:r>
              <a:rPr lang="pl-PL" dirty="0" smtClean="0">
                <a:solidFill>
                  <a:schemeClr val="bg1"/>
                </a:solidFill>
                <a:latin typeface="Arial" pitchFamily="34" charset="0"/>
                <a:cs typeface="Arial" pitchFamily="34" charset="0"/>
              </a:rPr>
              <a:t>Jako zalążek armii polskiej stworzono trzy brygady legionowe:</a:t>
            </a:r>
          </a:p>
          <a:p>
            <a:pPr lvl="1" algn="just"/>
            <a:r>
              <a:rPr lang="pl-PL" dirty="0" smtClean="0">
                <a:solidFill>
                  <a:schemeClr val="bg1"/>
                </a:solidFill>
                <a:latin typeface="Arial" pitchFamily="34" charset="0"/>
                <a:cs typeface="Arial" pitchFamily="34" charset="0"/>
              </a:rPr>
              <a:t> I Brygadę dowodzoną przez Józefa Piłsudskiego,</a:t>
            </a:r>
          </a:p>
          <a:p>
            <a:pPr lvl="1" algn="just"/>
            <a:r>
              <a:rPr lang="pl-PL" dirty="0" smtClean="0">
                <a:solidFill>
                  <a:schemeClr val="bg1"/>
                </a:solidFill>
                <a:latin typeface="Arial" pitchFamily="34" charset="0"/>
                <a:cs typeface="Arial" pitchFamily="34" charset="0"/>
              </a:rPr>
              <a:t>II Brygadę dowodzoną przez </a:t>
            </a:r>
            <a:r>
              <a:rPr lang="pl-PL" dirty="0" err="1" smtClean="0">
                <a:solidFill>
                  <a:schemeClr val="bg1"/>
                </a:solidFill>
                <a:latin typeface="Arial" pitchFamily="34" charset="0"/>
                <a:cs typeface="Arial" pitchFamily="34" charset="0"/>
              </a:rPr>
              <a:t>płk</a:t>
            </a:r>
            <a:r>
              <a:rPr lang="pl-PL" dirty="0" smtClean="0">
                <a:solidFill>
                  <a:schemeClr val="bg1"/>
                </a:solidFill>
                <a:latin typeface="Arial" pitchFamily="34" charset="0"/>
                <a:cs typeface="Arial" pitchFamily="34" charset="0"/>
              </a:rPr>
              <a:t>. Józefa Hallera,</a:t>
            </a:r>
          </a:p>
          <a:p>
            <a:pPr lvl="1" algn="just"/>
            <a:r>
              <a:rPr lang="pl-PL" dirty="0" smtClean="0">
                <a:solidFill>
                  <a:schemeClr val="bg1"/>
                </a:solidFill>
                <a:latin typeface="Arial" pitchFamily="34" charset="0"/>
                <a:cs typeface="Arial" pitchFamily="34" charset="0"/>
              </a:rPr>
              <a:t>III Brygadę dowodzoną przez </a:t>
            </a:r>
            <a:r>
              <a:rPr lang="pl-PL" dirty="0" err="1" smtClean="0">
                <a:solidFill>
                  <a:schemeClr val="bg1"/>
                </a:solidFill>
                <a:latin typeface="Arial" pitchFamily="34" charset="0"/>
                <a:cs typeface="Arial" pitchFamily="34" charset="0"/>
              </a:rPr>
              <a:t>płk</a:t>
            </a:r>
            <a:r>
              <a:rPr lang="pl-PL" dirty="0" smtClean="0">
                <a:solidFill>
                  <a:schemeClr val="bg1"/>
                </a:solidFill>
                <a:latin typeface="Arial" pitchFamily="34" charset="0"/>
                <a:cs typeface="Arial" pitchFamily="34" charset="0"/>
              </a:rPr>
              <a:t>. Stanisława Szeptyckiego</a:t>
            </a:r>
          </a:p>
          <a:p>
            <a:pPr lvl="1"/>
            <a:endParaRPr lang="pl-PL" dirty="0" smtClean="0"/>
          </a:p>
        </p:txBody>
      </p:sp>
      <p:sp>
        <p:nvSpPr>
          <p:cNvPr id="2" name="Tytuł 1"/>
          <p:cNvSpPr>
            <a:spLocks noGrp="1"/>
          </p:cNvSpPr>
          <p:nvPr>
            <p:ph type="title"/>
          </p:nvPr>
        </p:nvSpPr>
        <p:spPr/>
        <p:txBody>
          <a:bodyPr/>
          <a:lstStyle/>
          <a:p>
            <a:endParaRPr lang="pl-PL" dirty="0"/>
          </a:p>
        </p:txBody>
      </p:sp>
    </p:spTree>
  </p:cSld>
  <p:clrMapOvr>
    <a:masterClrMapping/>
  </p:clrMapOvr>
  <p:transition spd="med">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smtClean="0">
                <a:solidFill>
                  <a:schemeClr val="bg1"/>
                </a:solidFill>
                <a:latin typeface="Arial" pitchFamily="34" charset="0"/>
                <a:cs typeface="Arial" pitchFamily="34" charset="0"/>
              </a:rPr>
              <a:t>Latem 1915r. siły legionowe liczyły prawie 25tys. ludzi, z czego ok. 15tys. Żołnierzy.</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Uczestniczyły  one podczas:</a:t>
            </a:r>
          </a:p>
          <a:p>
            <a:pPr lvl="1"/>
            <a:r>
              <a:rPr lang="pl-PL" dirty="0" smtClean="0">
                <a:solidFill>
                  <a:schemeClr val="bg1"/>
                </a:solidFill>
                <a:latin typeface="Arial" pitchFamily="34" charset="0"/>
                <a:cs typeface="Arial" pitchFamily="34" charset="0"/>
              </a:rPr>
              <a:t>kampanii zimowej 1914/1915 – Łowczówek,</a:t>
            </a:r>
          </a:p>
          <a:p>
            <a:pPr lvl="1"/>
            <a:r>
              <a:rPr lang="pl-PL" dirty="0" smtClean="0">
                <a:solidFill>
                  <a:schemeClr val="bg1"/>
                </a:solidFill>
                <a:latin typeface="Arial" pitchFamily="34" charset="0"/>
                <a:cs typeface="Arial" pitchFamily="34" charset="0"/>
              </a:rPr>
              <a:t>kampanii wiosennej pod Konarami,</a:t>
            </a:r>
          </a:p>
          <a:p>
            <a:pPr lvl="1"/>
            <a:r>
              <a:rPr lang="pl-PL" dirty="0" smtClean="0">
                <a:solidFill>
                  <a:schemeClr val="bg1"/>
                </a:solidFill>
                <a:latin typeface="Arial" pitchFamily="34" charset="0"/>
                <a:cs typeface="Arial" pitchFamily="34" charset="0"/>
              </a:rPr>
              <a:t>na Lubelszczyźnie i Wołyniu,</a:t>
            </a:r>
          </a:p>
          <a:p>
            <a:pPr lvl="1"/>
            <a:r>
              <a:rPr lang="pl-PL" dirty="0" smtClean="0">
                <a:solidFill>
                  <a:schemeClr val="bg1"/>
                </a:solidFill>
                <a:latin typeface="Arial" pitchFamily="34" charset="0"/>
                <a:cs typeface="Arial" pitchFamily="34" charset="0"/>
              </a:rPr>
              <a:t>w Galicji Wschodniej i na Węgrzech.</a:t>
            </a:r>
          </a:p>
        </p:txBody>
      </p:sp>
      <p:sp>
        <p:nvSpPr>
          <p:cNvPr id="2" name="Tytuł 1"/>
          <p:cNvSpPr>
            <a:spLocks noGrp="1"/>
          </p:cNvSpPr>
          <p:nvPr>
            <p:ph type="title"/>
          </p:nvPr>
        </p:nvSpPr>
        <p:spPr/>
        <p:txBody>
          <a:bodyPr/>
          <a:lstStyle/>
          <a:p>
            <a:endParaRPr lang="pl-PL" dirty="0"/>
          </a:p>
        </p:txBody>
      </p:sp>
    </p:spTree>
  </p:cSld>
  <p:clrMapOvr>
    <a:masterClrMapping/>
  </p:clrMapOvr>
  <p:transition spd="med">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lnSpcReduction="10000"/>
          </a:bodyPr>
          <a:lstStyle/>
          <a:p>
            <a:pPr algn="just"/>
            <a:r>
              <a:rPr lang="pl-PL" dirty="0" smtClean="0">
                <a:solidFill>
                  <a:schemeClr val="bg1"/>
                </a:solidFill>
                <a:latin typeface="Arial" pitchFamily="34" charset="0"/>
                <a:cs typeface="Arial" pitchFamily="34" charset="0"/>
              </a:rPr>
              <a:t>Ważnym problemem była kwestia samodzielnego wojska polskiego, gdyż Niemcy nie wyrażali zgody na  odrębną, narodową, armię polską. Zamierzali oni utworzyć Polskie Siły Zbrojne wchodzące w skład sił niemieckich. </a:t>
            </a:r>
          </a:p>
          <a:p>
            <a:pPr algn="just"/>
            <a:r>
              <a:rPr lang="pl-PL" dirty="0" smtClean="0">
                <a:solidFill>
                  <a:schemeClr val="bg1"/>
                </a:solidFill>
                <a:latin typeface="Arial" pitchFamily="34" charset="0"/>
                <a:cs typeface="Arial" pitchFamily="34" charset="0"/>
              </a:rPr>
              <a:t>Pierwszym krokiem było oddanie Legionów pod komendę niemieckiego gubernatora w Warszawie – Hansa </a:t>
            </a:r>
            <a:r>
              <a:rPr lang="pl-PL" dirty="0" err="1" smtClean="0">
                <a:solidFill>
                  <a:schemeClr val="bg1"/>
                </a:solidFill>
                <a:latin typeface="Arial" pitchFamily="34" charset="0"/>
                <a:cs typeface="Arial" pitchFamily="34" charset="0"/>
              </a:rPr>
              <a:t>Beselera</a:t>
            </a:r>
            <a:r>
              <a:rPr lang="pl-PL" dirty="0" smtClean="0">
                <a:solidFill>
                  <a:schemeClr val="bg1"/>
                </a:solidFill>
                <a:latin typeface="Arial" pitchFamily="34" charset="0"/>
                <a:cs typeface="Arial" pitchFamily="34" charset="0"/>
              </a:rPr>
              <a:t> – jako naczelnego dowódcy wojsk polskich.</a:t>
            </a:r>
          </a:p>
          <a:p>
            <a:pPr algn="just"/>
            <a:r>
              <a:rPr lang="pl-PL" dirty="0" smtClean="0">
                <a:solidFill>
                  <a:schemeClr val="bg1"/>
                </a:solidFill>
                <a:latin typeface="Arial" pitchFamily="34" charset="0"/>
                <a:cs typeface="Arial" pitchFamily="34" charset="0"/>
              </a:rPr>
              <a:t>Wobec sprzeciwu Piłsudzkiego sprawa utknęła w miejscu. Sytuacja zmieniła się dopiero w 1917r po rewolucji rosyjskiej.</a:t>
            </a:r>
            <a:endParaRPr lang="pl-PL" dirty="0">
              <a:solidFill>
                <a:schemeClr val="bg1"/>
              </a:solidFill>
              <a:latin typeface="Arial" pitchFamily="34" charset="0"/>
              <a:cs typeface="Arial" pitchFamily="34" charset="0"/>
            </a:endParaRPr>
          </a:p>
        </p:txBody>
      </p:sp>
      <p:sp>
        <p:nvSpPr>
          <p:cNvPr id="3" name="Tytuł 2"/>
          <p:cNvSpPr>
            <a:spLocks noGrp="1"/>
          </p:cNvSpPr>
          <p:nvPr>
            <p:ph type="title"/>
          </p:nvPr>
        </p:nvSpPr>
        <p:spPr/>
        <p:txBody>
          <a:bodyPr/>
          <a:lstStyle/>
          <a:p>
            <a:endParaRPr lang="pl-PL"/>
          </a:p>
        </p:txBody>
      </p:sp>
    </p:spTree>
  </p:cSld>
  <p:clrMapOvr>
    <a:masterClrMapping/>
  </p:clrMapOvr>
  <p:transition spd="med">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85000" lnSpcReduction="10000"/>
          </a:bodyPr>
          <a:lstStyle/>
          <a:p>
            <a:pPr algn="just"/>
            <a:r>
              <a:rPr lang="pl-PL" dirty="0" smtClean="0">
                <a:solidFill>
                  <a:schemeClr val="bg1"/>
                </a:solidFill>
                <a:latin typeface="Arial" pitchFamily="34" charset="0"/>
                <a:cs typeface="Arial" pitchFamily="34" charset="0"/>
              </a:rPr>
              <a:t>Brak ustępstw w sprawie polskiej ze strony Niemiec i </a:t>
            </a:r>
            <a:r>
              <a:rPr lang="pl-PL" dirty="0" err="1" smtClean="0">
                <a:solidFill>
                  <a:schemeClr val="bg1"/>
                </a:solidFill>
                <a:latin typeface="Arial" pitchFamily="34" charset="0"/>
                <a:cs typeface="Arial" pitchFamily="34" charset="0"/>
              </a:rPr>
              <a:t>Austro-Węgir</a:t>
            </a:r>
            <a:r>
              <a:rPr lang="pl-PL" dirty="0" smtClean="0">
                <a:solidFill>
                  <a:schemeClr val="bg1"/>
                </a:solidFill>
                <a:latin typeface="Arial" pitchFamily="34" charset="0"/>
                <a:cs typeface="Arial" pitchFamily="34" charset="0"/>
              </a:rPr>
              <a:t> zaostrzył sytuację i doprowadził do kryzysu w lipcu 1917r., gdy władze tych państw zażądały od legionistów złożenia przysięgi na wierność obu cesarzom.</a:t>
            </a:r>
          </a:p>
          <a:p>
            <a:pPr algn="just"/>
            <a:r>
              <a:rPr lang="pl-PL" dirty="0" smtClean="0">
                <a:solidFill>
                  <a:schemeClr val="bg1"/>
                </a:solidFill>
                <a:latin typeface="Arial" pitchFamily="34" charset="0"/>
                <a:cs typeface="Arial" pitchFamily="34" charset="0"/>
              </a:rPr>
              <a:t>Piłsudzki odmówił. Na jego rozkaz uczyniły tak I </a:t>
            </a:r>
            <a:r>
              <a:rPr lang="pl-PL" dirty="0" err="1" smtClean="0">
                <a:solidFill>
                  <a:schemeClr val="bg1"/>
                </a:solidFill>
                <a:latin typeface="Arial" pitchFamily="34" charset="0"/>
                <a:cs typeface="Arial" pitchFamily="34" charset="0"/>
              </a:rPr>
              <a:t>i</a:t>
            </a:r>
            <a:r>
              <a:rPr lang="pl-PL" dirty="0" smtClean="0">
                <a:solidFill>
                  <a:schemeClr val="bg1"/>
                </a:solidFill>
                <a:latin typeface="Arial" pitchFamily="34" charset="0"/>
                <a:cs typeface="Arial" pitchFamily="34" charset="0"/>
              </a:rPr>
              <a:t> III Brygada Legionów. Legioniści zostali rozbrojeni o internowani w Szczypiornie, Łomży i Beniaminowie. Józefa Piłsudzkiego uwięziono w twierdzy w Magdeburgu.</a:t>
            </a:r>
          </a:p>
          <a:p>
            <a:pPr algn="just"/>
            <a:r>
              <a:rPr lang="pl-PL" dirty="0" smtClean="0">
                <a:solidFill>
                  <a:schemeClr val="bg1"/>
                </a:solidFill>
                <a:latin typeface="Arial" pitchFamily="34" charset="0"/>
                <a:cs typeface="Arial" pitchFamily="34" charset="0"/>
              </a:rPr>
              <a:t>Tylko III Brygada złożyła przysięgę i została przekształcona w Polski Korpus Posiłkowy podporządkowany dowództwu austriackiemu.</a:t>
            </a:r>
          </a:p>
          <a:p>
            <a:pPr algn="just"/>
            <a:r>
              <a:rPr lang="pl-PL" dirty="0" smtClean="0">
                <a:solidFill>
                  <a:schemeClr val="bg1"/>
                </a:solidFill>
                <a:latin typeface="Arial" pitchFamily="34" charset="0"/>
                <a:cs typeface="Arial" pitchFamily="34" charset="0"/>
              </a:rPr>
              <a:t>Żołnierze jednostki zbuntowali się w 1918 i część przedarła się na stronę rosyjską przez front pod </a:t>
            </a:r>
            <a:r>
              <a:rPr lang="pl-PL" dirty="0" err="1" smtClean="0">
                <a:solidFill>
                  <a:schemeClr val="bg1"/>
                </a:solidFill>
                <a:latin typeface="Arial" pitchFamily="34" charset="0"/>
                <a:cs typeface="Arial" pitchFamily="34" charset="0"/>
              </a:rPr>
              <a:t>Rarańczą</a:t>
            </a:r>
            <a:r>
              <a:rPr lang="pl-PL" dirty="0" smtClean="0">
                <a:solidFill>
                  <a:schemeClr val="bg1"/>
                </a:solidFill>
                <a:latin typeface="Arial" pitchFamily="34" charset="0"/>
                <a:cs typeface="Arial" pitchFamily="34" charset="0"/>
              </a:rPr>
              <a:t>. Pozostałe jednostki zostały rozbrojone.</a:t>
            </a:r>
            <a:endParaRPr lang="pl-PL" dirty="0">
              <a:solidFill>
                <a:schemeClr val="bg1"/>
              </a:solidFill>
              <a:latin typeface="Arial" pitchFamily="34" charset="0"/>
              <a:cs typeface="Arial" pitchFamily="34" charset="0"/>
            </a:endParaRPr>
          </a:p>
        </p:txBody>
      </p:sp>
      <p:sp>
        <p:nvSpPr>
          <p:cNvPr id="3" name="Tytuł 2"/>
          <p:cNvSpPr>
            <a:spLocks noGrp="1"/>
          </p:cNvSpPr>
          <p:nvPr>
            <p:ph type="title"/>
          </p:nvPr>
        </p:nvSpPr>
        <p:spPr/>
        <p:txBody>
          <a:bodyPr/>
          <a:lstStyle/>
          <a:p>
            <a:endParaRPr lang="pl-PL"/>
          </a:p>
        </p:txBody>
      </p:sp>
    </p:spTree>
  </p:cSld>
  <p:clrMapOvr>
    <a:masterClrMapping/>
  </p:clrMapOvr>
  <p:transition spd="med">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solidFill>
                  <a:schemeClr val="bg1"/>
                </a:solidFill>
                <a:latin typeface="Arial" pitchFamily="34" charset="0"/>
                <a:cs typeface="Arial" pitchFamily="34" charset="0"/>
              </a:rPr>
              <a:t>Ważniejsze bitwy</a:t>
            </a:r>
            <a:endParaRPr lang="pl-PL" dirty="0">
              <a:solidFill>
                <a:schemeClr val="bg1"/>
              </a:solidFill>
              <a:latin typeface="Arial" pitchFamily="34" charset="0"/>
              <a:cs typeface="Arial" pitchFamily="34" charset="0"/>
            </a:endParaRPr>
          </a:p>
        </p:txBody>
      </p:sp>
      <p:sp>
        <p:nvSpPr>
          <p:cNvPr id="5" name="Symbol zastępczy tekstu 4"/>
          <p:cNvSpPr>
            <a:spLocks noGrp="1"/>
          </p:cNvSpPr>
          <p:nvPr>
            <p:ph type="body" idx="1"/>
          </p:nvPr>
        </p:nvSpPr>
        <p:spPr/>
        <p:txBody>
          <a:bodyPr/>
          <a:lstStyle/>
          <a:p>
            <a:endParaRPr lang="pl-PL"/>
          </a:p>
        </p:txBody>
      </p:sp>
    </p:spTree>
  </p:cSld>
  <p:clrMapOvr>
    <a:masterClrMapping/>
  </p:clrMapOvr>
  <p:transition spd="med">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8229600" cy="4829196"/>
          </a:xfrm>
        </p:spPr>
        <p:txBody>
          <a:bodyPr>
            <a:normAutofit fontScale="70000" lnSpcReduction="20000"/>
          </a:bodyPr>
          <a:lstStyle/>
          <a:p>
            <a:pPr algn="just"/>
            <a:r>
              <a:rPr lang="pl-PL" b="1" dirty="0" smtClean="0">
                <a:solidFill>
                  <a:schemeClr val="bg1"/>
                </a:solidFill>
                <a:latin typeface="Arial" pitchFamily="34" charset="0"/>
                <a:cs typeface="Arial" pitchFamily="34" charset="0"/>
              </a:rPr>
              <a:t>(22–25 grudnia 1914)</a:t>
            </a:r>
            <a:endParaRPr lang="pl-PL" dirty="0" smtClean="0">
              <a:solidFill>
                <a:schemeClr val="bg1"/>
              </a:solidFill>
              <a:latin typeface="Arial" pitchFamily="34" charset="0"/>
              <a:cs typeface="Arial" pitchFamily="34" charset="0"/>
            </a:endParaRPr>
          </a:p>
          <a:p>
            <a:pPr algn="just"/>
            <a:r>
              <a:rPr lang="pl-PL" dirty="0" smtClean="0">
                <a:solidFill>
                  <a:schemeClr val="bg1"/>
                </a:solidFill>
                <a:latin typeface="Arial" pitchFamily="34" charset="0"/>
                <a:cs typeface="Arial" pitchFamily="34" charset="0"/>
              </a:rPr>
              <a:t>W walkach austriacko-rosyjskich na linii Dunajca wzięły udział oddziały I Brygady Legionów Polskich, pod nieobecność komendanta Piłsudskiego dowodzone przez </a:t>
            </a:r>
            <a:r>
              <a:rPr lang="pl-PL" dirty="0" err="1" smtClean="0">
                <a:solidFill>
                  <a:schemeClr val="bg1"/>
                </a:solidFill>
                <a:latin typeface="Arial" pitchFamily="34" charset="0"/>
                <a:cs typeface="Arial" pitchFamily="34" charset="0"/>
              </a:rPr>
              <a:t>płk</a:t>
            </a:r>
            <a:r>
              <a:rPr lang="pl-PL" dirty="0" smtClean="0">
                <a:solidFill>
                  <a:schemeClr val="bg1"/>
                </a:solidFill>
                <a:latin typeface="Arial" pitchFamily="34" charset="0"/>
                <a:cs typeface="Arial" pitchFamily="34" charset="0"/>
              </a:rPr>
              <a:t>. Kazimierza Sosnkowskiego. Zadaniem legionistów było zamknięcie luki powstałej pod naciskiem rosyjskiego natarcia na styku austriackiej III i IV armii. Brygada zadanie to wykonała, kontratakując kilkakrotnie z powodzeniem, jednak wobec załamania się linii austriackiego frontu, okrążona, musiała wywalczyć sobie drogę odwrotu.</a:t>
            </a:r>
          </a:p>
          <a:p>
            <a:pPr algn="just"/>
            <a:r>
              <a:rPr lang="pl-PL" dirty="0" smtClean="0">
                <a:solidFill>
                  <a:schemeClr val="bg1"/>
                </a:solidFill>
                <a:latin typeface="Arial" pitchFamily="34" charset="0"/>
                <a:cs typeface="Arial" pitchFamily="34" charset="0"/>
              </a:rPr>
              <a:t>W ciężkich walkach toczonych w rejonie wsi Łowczówek (powiat tarnowski), częściowo na bagnety, poniosła znaczne straty: 128 zabitych i 242 rannych (w tym 28 oficerów). Bój pod Łowczówkiem zajął poczesne miejsce w tradycji bojowej I Brygady. </a:t>
            </a:r>
          </a:p>
          <a:p>
            <a:pPr algn="just"/>
            <a:r>
              <a:rPr lang="pl-PL" dirty="0" smtClean="0">
                <a:solidFill>
                  <a:schemeClr val="bg1"/>
                </a:solidFill>
                <a:latin typeface="Arial" pitchFamily="34" charset="0"/>
                <a:cs typeface="Arial" pitchFamily="34" charset="0"/>
              </a:rPr>
              <a:t>Do niewoli Polacy wzięli w sumie 600 żołnierzy i 18 oficerów rosyjskich.</a:t>
            </a:r>
          </a:p>
          <a:p>
            <a:pPr algn="just"/>
            <a:r>
              <a:rPr lang="pl-PL" dirty="0" smtClean="0">
                <a:solidFill>
                  <a:schemeClr val="bg1"/>
                </a:solidFill>
                <a:latin typeface="Arial" pitchFamily="34" charset="0"/>
                <a:cs typeface="Arial" pitchFamily="34" charset="0"/>
              </a:rPr>
              <a:t>Bitwa uwidoczniła znakomite walory żołnierza legionowego, dowiodła też dużego talentu dowódczego Kazimierza Sosnkowskiego, który z wyczuciem i zręcznością kierował obroną powierzonego brygadzie odcinka frontu.</a:t>
            </a:r>
          </a:p>
          <a:p>
            <a:pPr>
              <a:buNone/>
            </a:pPr>
            <a:endParaRPr lang="pl-PL" dirty="0">
              <a:latin typeface="Arial" pitchFamily="34" charset="0"/>
              <a:cs typeface="Arial" pitchFamily="34" charset="0"/>
            </a:endParaRPr>
          </a:p>
        </p:txBody>
      </p:sp>
      <p:sp>
        <p:nvSpPr>
          <p:cNvPr id="2" name="Tytuł 1"/>
          <p:cNvSpPr>
            <a:spLocks noGrp="1"/>
          </p:cNvSpPr>
          <p:nvPr>
            <p:ph type="title"/>
          </p:nvPr>
        </p:nvSpPr>
        <p:spPr/>
        <p:txBody>
          <a:bodyPr>
            <a:normAutofit fontScale="90000"/>
          </a:bodyPr>
          <a:lstStyle/>
          <a:p>
            <a:r>
              <a:rPr lang="pl-PL" dirty="0" smtClean="0">
                <a:solidFill>
                  <a:schemeClr val="bg1"/>
                </a:solidFill>
                <a:latin typeface="Arial" pitchFamily="34" charset="0"/>
                <a:cs typeface="Arial" pitchFamily="34" charset="0"/>
              </a:rPr>
              <a:t>Bitwa pod Łowczówkiem (I Brygada)</a:t>
            </a:r>
            <a:endParaRPr lang="pl-PL" dirty="0">
              <a:solidFill>
                <a:schemeClr val="bg1"/>
              </a:solidFill>
              <a:latin typeface="Arial" pitchFamily="34" charset="0"/>
              <a:cs typeface="Arial" pitchFamily="34" charset="0"/>
            </a:endParaRPr>
          </a:p>
        </p:txBody>
      </p:sp>
    </p:spTree>
  </p:cSld>
  <p:clrMapOvr>
    <a:masterClrMapping/>
  </p:clrMapOvr>
  <p:transition spd="med">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tekstu 6"/>
          <p:cNvSpPr>
            <a:spLocks noGrp="1"/>
          </p:cNvSpPr>
          <p:nvPr>
            <p:ph type="body" idx="2"/>
          </p:nvPr>
        </p:nvSpPr>
        <p:spPr>
          <a:xfrm>
            <a:off x="457200" y="3929066"/>
            <a:ext cx="8329642" cy="2928934"/>
          </a:xfrm>
        </p:spPr>
        <p:txBody>
          <a:bodyPr>
            <a:normAutofit/>
          </a:bodyPr>
          <a:lstStyle/>
          <a:p>
            <a:pPr fontAlgn="base"/>
            <a:r>
              <a:rPr lang="pl-PL" dirty="0" smtClean="0">
                <a:latin typeface="Arial" pitchFamily="34" charset="0"/>
                <a:cs typeface="Arial" pitchFamily="34" charset="0"/>
              </a:rPr>
              <a:t>	</a:t>
            </a:r>
            <a:endParaRPr lang="pl-PL" dirty="0"/>
          </a:p>
        </p:txBody>
      </p:sp>
      <p:sp>
        <p:nvSpPr>
          <p:cNvPr id="5" name="Tytuł 4"/>
          <p:cNvSpPr>
            <a:spLocks noGrp="1"/>
          </p:cNvSpPr>
          <p:nvPr>
            <p:ph type="title"/>
          </p:nvPr>
        </p:nvSpPr>
        <p:spPr>
          <a:xfrm>
            <a:off x="4786282" y="428604"/>
            <a:ext cx="4357718" cy="2727322"/>
          </a:xfrm>
        </p:spPr>
        <p:txBody>
          <a:bodyPr>
            <a:normAutofit fontScale="90000"/>
          </a:bodyPr>
          <a:lstStyle/>
          <a:p>
            <a:pPr algn="just"/>
            <a:r>
              <a:rPr lang="pl-PL" b="0" dirty="0" smtClean="0">
                <a:solidFill>
                  <a:schemeClr val="bg1"/>
                </a:solidFill>
                <a:latin typeface="Arial" pitchFamily="34" charset="0"/>
                <a:cs typeface="Arial" pitchFamily="34" charset="0"/>
              </a:rPr>
              <a:t>Wigilijną noc strzelcy spędzili w okopach. Kolacja była bardzo skromna. „Zaintonowano kolędy i pokazały się łzy na policzkach – zapisał kapelan Kosma Lenczewski – bo na wspomnienie rodzin, poległych naszych, niepewnej przyszłości Polski, bo Austriacy i Niemcy pary nie puszczą – trudno było nie płakać nawet żołnierzowi”. Słowa kolędy podchwycili Polacy w rosyjskich mundurach po drugiej stronie frontu.</a:t>
            </a:r>
            <a:endParaRPr lang="pl-PL" dirty="0">
              <a:solidFill>
                <a:schemeClr val="bg1"/>
              </a:solidFill>
              <a:latin typeface="Arial" pitchFamily="34" charset="0"/>
              <a:cs typeface="Arial" pitchFamily="34" charset="0"/>
            </a:endParaRPr>
          </a:p>
        </p:txBody>
      </p:sp>
      <p:pic>
        <p:nvPicPr>
          <p:cNvPr id="3074" name="Picture 2" descr="D:\Desktop\owczwek.jpg"/>
          <p:cNvPicPr>
            <a:picLocks noChangeAspect="1" noChangeArrowheads="1"/>
          </p:cNvPicPr>
          <p:nvPr/>
        </p:nvPicPr>
        <p:blipFill>
          <a:blip r:embed="rId2" cstate="print"/>
          <a:srcRect/>
          <a:stretch>
            <a:fillRect/>
          </a:stretch>
        </p:blipFill>
        <p:spPr bwMode="auto">
          <a:xfrm>
            <a:off x="1714480" y="3038946"/>
            <a:ext cx="5786446" cy="3819054"/>
          </a:xfrm>
          <a:prstGeom prst="rect">
            <a:avLst/>
          </a:prstGeom>
          <a:ln>
            <a:noFill/>
          </a:ln>
          <a:effectLst>
            <a:softEdge rad="112500"/>
          </a:effectLst>
        </p:spPr>
      </p:pic>
      <p:pic>
        <p:nvPicPr>
          <p:cNvPr id="3075" name="Picture 3" descr="D:\Desktop\Wigilia-legiony.jpg"/>
          <p:cNvPicPr>
            <a:picLocks noChangeAspect="1" noChangeArrowheads="1"/>
          </p:cNvPicPr>
          <p:nvPr/>
        </p:nvPicPr>
        <p:blipFill>
          <a:blip r:embed="rId3" cstate="print"/>
          <a:srcRect/>
          <a:stretch>
            <a:fillRect/>
          </a:stretch>
        </p:blipFill>
        <p:spPr bwMode="auto">
          <a:xfrm>
            <a:off x="0" y="142852"/>
            <a:ext cx="4762500" cy="3038475"/>
          </a:xfrm>
          <a:prstGeom prst="rect">
            <a:avLst/>
          </a:prstGeom>
          <a:ln>
            <a:noFill/>
          </a:ln>
          <a:effectLst>
            <a:softEdge rad="112500"/>
          </a:effectLst>
        </p:spPr>
      </p:pic>
    </p:spTree>
  </p:cSld>
  <p:clrMapOvr>
    <a:masterClrMapping/>
  </p:clrMapOvr>
  <p:transition spd="med">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idx="1"/>
          </p:nvPr>
        </p:nvSpPr>
        <p:spPr/>
        <p:txBody>
          <a:bodyPr>
            <a:normAutofit/>
          </a:bodyPr>
          <a:lstStyle/>
          <a:p>
            <a:pPr algn="just"/>
            <a:r>
              <a:rPr lang="pl-PL" b="1" dirty="0" smtClean="0">
                <a:solidFill>
                  <a:schemeClr val="bg1"/>
                </a:solidFill>
                <a:latin typeface="Arial" pitchFamily="34" charset="0"/>
                <a:cs typeface="Arial" pitchFamily="34" charset="0"/>
              </a:rPr>
              <a:t>16-21 maja 1915r.</a:t>
            </a:r>
            <a:endParaRPr lang="pl-PL" dirty="0" smtClean="0">
              <a:solidFill>
                <a:schemeClr val="bg1"/>
              </a:solidFill>
              <a:latin typeface="Arial" pitchFamily="34" charset="0"/>
              <a:cs typeface="Arial" pitchFamily="34" charset="0"/>
            </a:endParaRPr>
          </a:p>
          <a:p>
            <a:pPr algn="just"/>
            <a:r>
              <a:rPr lang="pl-PL" dirty="0" smtClean="0">
                <a:solidFill>
                  <a:schemeClr val="bg1"/>
                </a:solidFill>
                <a:latin typeface="Arial" pitchFamily="34" charset="0"/>
                <a:cs typeface="Arial" pitchFamily="34" charset="0"/>
              </a:rPr>
              <a:t>Dowodzona przez Józefa Piłsudskiego I Brygada Legionów Polskich stoczyła tygodniowy bój z oddziałami wycofującej się armii rosyjskiej, które w rejonie wsi leżącej nad rzeką </a:t>
            </a:r>
            <a:r>
              <a:rPr lang="pl-PL" dirty="0" err="1" smtClean="0">
                <a:solidFill>
                  <a:schemeClr val="bg1"/>
                </a:solidFill>
                <a:latin typeface="Arial" pitchFamily="34" charset="0"/>
                <a:cs typeface="Arial" pitchFamily="34" charset="0"/>
              </a:rPr>
              <a:t>Koprzywianką</a:t>
            </a:r>
            <a:r>
              <a:rPr lang="pl-PL" dirty="0" smtClean="0">
                <a:solidFill>
                  <a:schemeClr val="bg1"/>
                </a:solidFill>
                <a:latin typeface="Arial" pitchFamily="34" charset="0"/>
                <a:cs typeface="Arial" pitchFamily="34" charset="0"/>
              </a:rPr>
              <a:t> (powiat sandomierski) zajęły pozycje obronne, a następnie przeszły do kontrnatarcia. Legioniści wytrwali na pozycjach, ponosząc znaczne straty w obu fazach – zaczepnej i obronnej  – walk (39 oficerów i 655 szeregowych zabitych, rannych i chorych)</a:t>
            </a:r>
          </a:p>
          <a:p>
            <a:endParaRPr lang="pl-PL" dirty="0">
              <a:solidFill>
                <a:schemeClr val="bg1"/>
              </a:solidFill>
              <a:latin typeface="Arial" pitchFamily="34" charset="0"/>
              <a:cs typeface="Arial" pitchFamily="34" charset="0"/>
            </a:endParaRPr>
          </a:p>
        </p:txBody>
      </p:sp>
      <p:sp>
        <p:nvSpPr>
          <p:cNvPr id="5" name="Tytuł 4"/>
          <p:cNvSpPr>
            <a:spLocks noGrp="1"/>
          </p:cNvSpPr>
          <p:nvPr>
            <p:ph type="title"/>
          </p:nvPr>
        </p:nvSpPr>
        <p:spPr/>
        <p:txBody>
          <a:bodyPr/>
          <a:lstStyle/>
          <a:p>
            <a:r>
              <a:rPr lang="pl-PL" b="1" dirty="0" smtClean="0">
                <a:solidFill>
                  <a:schemeClr val="bg1"/>
                </a:solidFill>
                <a:latin typeface="Arial" pitchFamily="34" charset="0"/>
                <a:cs typeface="Arial" pitchFamily="34" charset="0"/>
              </a:rPr>
              <a:t>Bitwa pod Konarami (I Brygada)</a:t>
            </a:r>
            <a:endParaRPr lang="pl-PL" b="1" dirty="0">
              <a:solidFill>
                <a:schemeClr val="bg1"/>
              </a:solidFill>
              <a:latin typeface="Arial" pitchFamily="34" charset="0"/>
              <a:cs typeface="Arial" pitchFamily="34" charset="0"/>
            </a:endParaRPr>
          </a:p>
        </p:txBody>
      </p:sp>
    </p:spTree>
  </p:cSld>
  <p:clrMapOvr>
    <a:masterClrMapping/>
  </p:clrMapOvr>
  <p:transition spd="med">
    <p:pull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lnSpcReduction="10000"/>
          </a:bodyPr>
          <a:lstStyle/>
          <a:p>
            <a:pPr algn="just"/>
            <a:r>
              <a:rPr lang="pl-PL" b="1" dirty="0" smtClean="0">
                <a:solidFill>
                  <a:schemeClr val="bg1"/>
                </a:solidFill>
                <a:latin typeface="Arial" pitchFamily="34" charset="0"/>
                <a:cs typeface="Arial" pitchFamily="34" charset="0"/>
              </a:rPr>
              <a:t>30 lipca – 3 sierpnia 1915</a:t>
            </a:r>
            <a:r>
              <a:rPr lang="pl-PL" dirty="0" smtClean="0">
                <a:solidFill>
                  <a:schemeClr val="bg1"/>
                </a:solidFill>
                <a:latin typeface="Arial" pitchFamily="34" charset="0"/>
                <a:cs typeface="Arial" pitchFamily="34" charset="0"/>
              </a:rPr>
              <a:t> </a:t>
            </a:r>
          </a:p>
          <a:p>
            <a:pPr algn="just"/>
            <a:r>
              <a:rPr lang="pl-PL" dirty="0" smtClean="0">
                <a:solidFill>
                  <a:schemeClr val="bg1"/>
                </a:solidFill>
                <a:latin typeface="Arial" pitchFamily="34" charset="0"/>
                <a:cs typeface="Arial" pitchFamily="34" charset="0"/>
              </a:rPr>
              <a:t>Na wycofujące się w kierunku północno-wschodnim oddziały armii rosyjskiej natarły pułki legionowe pod ogólnym dowództwem </a:t>
            </a:r>
            <a:r>
              <a:rPr lang="pl-PL" b="1" dirty="0" smtClean="0">
                <a:solidFill>
                  <a:schemeClr val="bg1"/>
                </a:solidFill>
                <a:latin typeface="Arial" pitchFamily="34" charset="0"/>
                <a:cs typeface="Arial" pitchFamily="34" charset="0"/>
              </a:rPr>
              <a:t>Józefa Piłsudskiego</a:t>
            </a:r>
            <a:r>
              <a:rPr lang="pl-PL" dirty="0" smtClean="0">
                <a:solidFill>
                  <a:schemeClr val="bg1"/>
                </a:solidFill>
                <a:latin typeface="Arial" pitchFamily="34" charset="0"/>
                <a:cs typeface="Arial" pitchFamily="34" charset="0"/>
              </a:rPr>
              <a:t>. Główny wysiłek ataku na umocnione pozycje w rejonie wsi Jastków (powiat lubelski), po słabym tylko przygotowaniu artyleryjskim, przypadł świeżo sformowanemu 4 pułkowi piechoty </a:t>
            </a:r>
            <a:r>
              <a:rPr lang="pl-PL" dirty="0" err="1" smtClean="0">
                <a:solidFill>
                  <a:schemeClr val="bg1"/>
                </a:solidFill>
                <a:latin typeface="Arial" pitchFamily="34" charset="0"/>
                <a:cs typeface="Arial" pitchFamily="34" charset="0"/>
              </a:rPr>
              <a:t>płk</a:t>
            </a:r>
            <a:r>
              <a:rPr lang="pl-PL" dirty="0" smtClean="0">
                <a:solidFill>
                  <a:schemeClr val="bg1"/>
                </a:solidFill>
                <a:latin typeface="Arial" pitchFamily="34" charset="0"/>
                <a:cs typeface="Arial" pitchFamily="34" charset="0"/>
              </a:rPr>
              <a:t>. Bolesława Roi, który też poniósł znaczne straty. Przełamanie rosyjskiego frontu nastąpiło na innym odcinku, legionistom pozostało wiązanie walką części sił rosyjskich.</a:t>
            </a:r>
          </a:p>
          <a:p>
            <a:endParaRPr lang="pl-PL" dirty="0"/>
          </a:p>
        </p:txBody>
      </p:sp>
      <p:sp>
        <p:nvSpPr>
          <p:cNvPr id="2" name="Tytuł 1"/>
          <p:cNvSpPr>
            <a:spLocks noGrp="1"/>
          </p:cNvSpPr>
          <p:nvPr>
            <p:ph type="title"/>
          </p:nvPr>
        </p:nvSpPr>
        <p:spPr/>
        <p:txBody>
          <a:bodyPr>
            <a:normAutofit fontScale="90000"/>
          </a:bodyPr>
          <a:lstStyle/>
          <a:p>
            <a:r>
              <a:rPr lang="pl-PL" b="1" dirty="0" smtClean="0">
                <a:solidFill>
                  <a:schemeClr val="bg1"/>
                </a:solidFill>
                <a:latin typeface="Arial" pitchFamily="34" charset="0"/>
                <a:cs typeface="Arial" pitchFamily="34" charset="0"/>
              </a:rPr>
              <a:t>Bitwa pod Jastkowem (III Brygada)</a:t>
            </a:r>
            <a:endParaRPr lang="pl-PL" dirty="0">
              <a:solidFill>
                <a:schemeClr val="bg1"/>
              </a:solidFill>
              <a:latin typeface="Arial" pitchFamily="34" charset="0"/>
              <a:cs typeface="Arial" pitchFamily="34" charset="0"/>
            </a:endParaRPr>
          </a:p>
        </p:txBody>
      </p:sp>
    </p:spTree>
  </p:cSld>
  <p:clrMapOvr>
    <a:masterClrMapping/>
  </p:clrMapOvr>
  <p:transition spd="med">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p:txBody>
      </p:sp>
      <p:sp>
        <p:nvSpPr>
          <p:cNvPr id="2" name="Tytuł 1"/>
          <p:cNvSpPr>
            <a:spLocks noGrp="1"/>
          </p:cNvSpPr>
          <p:nvPr>
            <p:ph type="title"/>
          </p:nvPr>
        </p:nvSpPr>
        <p:spPr/>
        <p:txBody>
          <a:bodyPr>
            <a:normAutofit fontScale="90000"/>
          </a:bodyPr>
          <a:lstStyle/>
          <a:p>
            <a:r>
              <a:rPr lang="pl-PL" dirty="0" smtClean="0">
                <a:solidFill>
                  <a:schemeClr val="bg1"/>
                </a:solidFill>
                <a:latin typeface="Arial" pitchFamily="34" charset="0"/>
                <a:cs typeface="Arial" pitchFamily="34" charset="0"/>
              </a:rPr>
              <a:t>Atak „Czwartaków” pod Jastkowem </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31 lipca 1915</a:t>
            </a:r>
            <a:endParaRPr lang="pl-PL" dirty="0">
              <a:solidFill>
                <a:schemeClr val="bg1"/>
              </a:solidFill>
              <a:latin typeface="Arial" pitchFamily="34" charset="0"/>
              <a:cs typeface="Arial" pitchFamily="34" charset="0"/>
            </a:endParaRPr>
          </a:p>
        </p:txBody>
      </p:sp>
      <p:pic>
        <p:nvPicPr>
          <p:cNvPr id="6146" name="Picture 2" descr="D:\Desktop\Jozef-Ryszkiewicz-ps.-Swirysz.jpg"/>
          <p:cNvPicPr>
            <a:picLocks noChangeAspect="1" noChangeArrowheads="1"/>
          </p:cNvPicPr>
          <p:nvPr/>
        </p:nvPicPr>
        <p:blipFill>
          <a:blip r:embed="rId2" cstate="print"/>
          <a:srcRect t="27907"/>
          <a:stretch>
            <a:fillRect/>
          </a:stretch>
        </p:blipFill>
        <p:spPr bwMode="auto">
          <a:xfrm>
            <a:off x="1285852" y="1571612"/>
            <a:ext cx="6639137" cy="4786346"/>
          </a:xfrm>
          <a:prstGeom prst="rect">
            <a:avLst/>
          </a:prstGeom>
          <a:ln>
            <a:noFill/>
          </a:ln>
          <a:effectLst>
            <a:softEdge rad="112500"/>
          </a:effectLst>
        </p:spPr>
      </p:pic>
    </p:spTree>
  </p:cSld>
  <p:clrMapOvr>
    <a:masterClrMapping/>
  </p:clrMapOvr>
  <p:transition spd="med">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lnSpcReduction="10000"/>
          </a:bodyPr>
          <a:lstStyle/>
          <a:p>
            <a:pPr algn="just"/>
            <a:r>
              <a:rPr lang="pl-PL" dirty="0" smtClean="0">
                <a:solidFill>
                  <a:schemeClr val="bg1"/>
                </a:solidFill>
                <a:latin typeface="Arial" pitchFamily="34" charset="0"/>
                <a:cs typeface="Arial" pitchFamily="34" charset="0"/>
              </a:rPr>
              <a:t>Polityka stworzona przez polityków nastawionych antyrosyjsko</a:t>
            </a:r>
          </a:p>
          <a:p>
            <a:pPr algn="just">
              <a:buNone/>
            </a:pPr>
            <a:r>
              <a:rPr lang="pl-PL" dirty="0" smtClean="0">
                <a:solidFill>
                  <a:schemeClr val="bg1"/>
                </a:solidFill>
                <a:latin typeface="Arial" pitchFamily="34" charset="0"/>
                <a:cs typeface="Arial" pitchFamily="34" charset="0"/>
              </a:rPr>
              <a:t>Założenia:</a:t>
            </a:r>
          </a:p>
          <a:p>
            <a:pPr algn="just">
              <a:buNone/>
            </a:pPr>
            <a:r>
              <a:rPr lang="pl-PL" dirty="0" smtClean="0">
                <a:solidFill>
                  <a:schemeClr val="bg1"/>
                </a:solidFill>
                <a:latin typeface="Arial" pitchFamily="34" charset="0"/>
                <a:cs typeface="Arial" pitchFamily="34" charset="0"/>
              </a:rPr>
              <a:t>	- Tylko </a:t>
            </a:r>
            <a:r>
              <a:rPr lang="pl-PL" dirty="0" err="1" smtClean="0">
                <a:solidFill>
                  <a:schemeClr val="bg1"/>
                </a:solidFill>
                <a:latin typeface="Arial" pitchFamily="34" charset="0"/>
                <a:cs typeface="Arial" pitchFamily="34" charset="0"/>
              </a:rPr>
              <a:t>Austro-Węgry</a:t>
            </a:r>
            <a:r>
              <a:rPr lang="pl-PL" dirty="0" smtClean="0">
                <a:solidFill>
                  <a:schemeClr val="bg1"/>
                </a:solidFill>
                <a:latin typeface="Arial" pitchFamily="34" charset="0"/>
                <a:cs typeface="Arial" pitchFamily="34" charset="0"/>
              </a:rPr>
              <a:t>, spośród państw zaborczych mogą pomóc w odrodzeniu Polski</a:t>
            </a:r>
          </a:p>
          <a:p>
            <a:pPr algn="just">
              <a:buNone/>
            </a:pPr>
            <a:r>
              <a:rPr lang="pl-PL" dirty="0" smtClean="0">
                <a:solidFill>
                  <a:schemeClr val="bg1"/>
                </a:solidFill>
                <a:latin typeface="Arial" pitchFamily="34" charset="0"/>
                <a:cs typeface="Arial" pitchFamily="34" charset="0"/>
              </a:rPr>
              <a:t>	- </a:t>
            </a:r>
            <a:r>
              <a:rPr lang="pl-PL" dirty="0" err="1" smtClean="0">
                <a:solidFill>
                  <a:schemeClr val="bg1"/>
                </a:solidFill>
                <a:latin typeface="Arial" pitchFamily="34" charset="0"/>
                <a:cs typeface="Arial" pitchFamily="34" charset="0"/>
              </a:rPr>
              <a:t>Przmierze</a:t>
            </a:r>
            <a:r>
              <a:rPr lang="pl-PL" dirty="0" smtClean="0">
                <a:solidFill>
                  <a:schemeClr val="bg1"/>
                </a:solidFill>
                <a:latin typeface="Arial" pitchFamily="34" charset="0"/>
                <a:cs typeface="Arial" pitchFamily="34" charset="0"/>
              </a:rPr>
              <a:t> z </a:t>
            </a:r>
            <a:r>
              <a:rPr lang="pl-PL" dirty="0" err="1" smtClean="0">
                <a:solidFill>
                  <a:schemeClr val="bg1"/>
                </a:solidFill>
                <a:latin typeface="Arial" pitchFamily="34" charset="0"/>
                <a:cs typeface="Arial" pitchFamily="34" charset="0"/>
              </a:rPr>
              <a:t>Austro</a:t>
            </a:r>
            <a:r>
              <a:rPr lang="pl-PL" dirty="0" smtClean="0">
                <a:solidFill>
                  <a:schemeClr val="bg1"/>
                </a:solidFill>
                <a:latin typeface="Arial" pitchFamily="34" charset="0"/>
                <a:cs typeface="Arial" pitchFamily="34" charset="0"/>
              </a:rPr>
              <a:t> Węgrami i wspólna walka przeciwko Rosji miała przynieść zwycięstwo państw centralnych i przyłączeniem ziem zaboru rosyjskiego do monarchii habsburskiej. </a:t>
            </a:r>
          </a:p>
          <a:p>
            <a:pPr algn="just">
              <a:buNone/>
            </a:pPr>
            <a:r>
              <a:rPr lang="pl-PL" dirty="0" smtClean="0">
                <a:solidFill>
                  <a:schemeClr val="bg1"/>
                </a:solidFill>
                <a:latin typeface="Arial" pitchFamily="34" charset="0"/>
                <a:cs typeface="Arial" pitchFamily="34" charset="0"/>
              </a:rPr>
              <a:t>	- Ze względów na słabość Habsburgów Polacy nie wykluczali odzyskania pełnej niepodległości.</a:t>
            </a:r>
          </a:p>
          <a:p>
            <a:pPr>
              <a:buNone/>
            </a:pPr>
            <a:endParaRPr lang="pl-PL" dirty="0">
              <a:solidFill>
                <a:schemeClr val="bg1"/>
              </a:solidFill>
              <a:latin typeface="Arial" pitchFamily="34" charset="0"/>
              <a:cs typeface="Arial" pitchFamily="34" charset="0"/>
            </a:endParaRPr>
          </a:p>
        </p:txBody>
      </p:sp>
      <p:sp>
        <p:nvSpPr>
          <p:cNvPr id="2" name="Tytuł 1"/>
          <p:cNvSpPr>
            <a:spLocks noGrp="1"/>
          </p:cNvSpPr>
          <p:nvPr>
            <p:ph type="title"/>
          </p:nvPr>
        </p:nvSpPr>
        <p:spPr/>
        <p:txBody>
          <a:bodyPr/>
          <a:lstStyle/>
          <a:p>
            <a:r>
              <a:rPr lang="pl-PL" dirty="0" smtClean="0">
                <a:solidFill>
                  <a:schemeClr val="bg1"/>
                </a:solidFill>
                <a:latin typeface="Arial" pitchFamily="34" charset="0"/>
                <a:cs typeface="Arial" pitchFamily="34" charset="0"/>
              </a:rPr>
              <a:t>Orientacja proaustriacka</a:t>
            </a:r>
            <a:endParaRPr lang="pl-PL" dirty="0">
              <a:solidFill>
                <a:schemeClr val="bg1"/>
              </a:solidFill>
              <a:latin typeface="Arial" pitchFamily="34" charset="0"/>
              <a:cs typeface="Arial" pitchFamily="34" charset="0"/>
            </a:endParaRPr>
          </a:p>
        </p:txBody>
      </p:sp>
    </p:spTree>
  </p:cSld>
  <p:clrMapOvr>
    <a:masterClrMapping/>
  </p:clrMapOvr>
  <p:transition spd="med">
    <p:pull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Desktop\4_pułk_piechoty_LP_w_czasie_bitwy_pod_Jastkowem.jpg"/>
          <p:cNvPicPr>
            <a:picLocks noChangeAspect="1" noChangeArrowheads="1"/>
          </p:cNvPicPr>
          <p:nvPr/>
        </p:nvPicPr>
        <p:blipFill>
          <a:blip r:embed="rId2" cstate="print"/>
          <a:srcRect/>
          <a:stretch>
            <a:fillRect/>
          </a:stretch>
        </p:blipFill>
        <p:spPr bwMode="auto">
          <a:xfrm>
            <a:off x="0" y="214290"/>
            <a:ext cx="3000364" cy="2204066"/>
          </a:xfrm>
          <a:prstGeom prst="rect">
            <a:avLst/>
          </a:prstGeom>
          <a:ln>
            <a:noFill/>
          </a:ln>
          <a:effectLst>
            <a:softEdge rad="112500"/>
          </a:effectLst>
        </p:spPr>
      </p:pic>
      <p:pic>
        <p:nvPicPr>
          <p:cNvPr id="7171" name="Picture 3" descr="D:\Desktop\Legioniści_z_4_pułku_piechoty_polegli_pod_Jastkowem,_1915.jpg"/>
          <p:cNvPicPr>
            <a:picLocks noChangeAspect="1" noChangeArrowheads="1"/>
          </p:cNvPicPr>
          <p:nvPr/>
        </p:nvPicPr>
        <p:blipFill>
          <a:blip r:embed="rId3" cstate="print"/>
          <a:srcRect/>
          <a:stretch>
            <a:fillRect/>
          </a:stretch>
        </p:blipFill>
        <p:spPr bwMode="auto">
          <a:xfrm>
            <a:off x="5143504" y="0"/>
            <a:ext cx="3376068" cy="2071678"/>
          </a:xfrm>
          <a:prstGeom prst="rect">
            <a:avLst/>
          </a:prstGeom>
          <a:ln>
            <a:noFill/>
          </a:ln>
          <a:effectLst>
            <a:softEdge rad="112500"/>
          </a:effectLst>
        </p:spPr>
      </p:pic>
      <p:pic>
        <p:nvPicPr>
          <p:cNvPr id="7172" name="Picture 4" descr="D:\Desktop\Zdobyte_okopy_rosyjskie_pod_Jastkowem,_1915.jpg"/>
          <p:cNvPicPr>
            <a:picLocks noChangeAspect="1" noChangeArrowheads="1"/>
          </p:cNvPicPr>
          <p:nvPr/>
        </p:nvPicPr>
        <p:blipFill>
          <a:blip r:embed="rId4" cstate="print"/>
          <a:srcRect/>
          <a:stretch>
            <a:fillRect/>
          </a:stretch>
        </p:blipFill>
        <p:spPr bwMode="auto">
          <a:xfrm>
            <a:off x="0" y="2428868"/>
            <a:ext cx="3635874" cy="2214578"/>
          </a:xfrm>
          <a:prstGeom prst="rect">
            <a:avLst/>
          </a:prstGeom>
          <a:ln>
            <a:noFill/>
          </a:ln>
          <a:effectLst>
            <a:softEdge rad="112500"/>
          </a:effectLst>
        </p:spPr>
      </p:pic>
      <p:pic>
        <p:nvPicPr>
          <p:cNvPr id="7173" name="Picture 5" descr="D:\Desktop\Odpoczynek_oddziałów_legionowych_pod_Jastkowem.jpg"/>
          <p:cNvPicPr>
            <a:picLocks noChangeAspect="1" noChangeArrowheads="1"/>
          </p:cNvPicPr>
          <p:nvPr/>
        </p:nvPicPr>
        <p:blipFill>
          <a:blip r:embed="rId5" cstate="print"/>
          <a:srcRect/>
          <a:stretch>
            <a:fillRect/>
          </a:stretch>
        </p:blipFill>
        <p:spPr bwMode="auto">
          <a:xfrm>
            <a:off x="5214942" y="2285992"/>
            <a:ext cx="3294066" cy="2006386"/>
          </a:xfrm>
          <a:prstGeom prst="rect">
            <a:avLst/>
          </a:prstGeom>
          <a:ln>
            <a:noFill/>
          </a:ln>
          <a:effectLst>
            <a:softEdge rad="112500"/>
          </a:effectLst>
        </p:spPr>
      </p:pic>
      <p:pic>
        <p:nvPicPr>
          <p:cNvPr id="7174" name="Picture 6" descr="D:\Desktop\Uroczystość_odsłonięcia_pomnika_na_cmentarzu_legionistów_w_Jastkowie,_1931.jpg"/>
          <p:cNvPicPr>
            <a:picLocks noChangeAspect="1" noChangeArrowheads="1"/>
          </p:cNvPicPr>
          <p:nvPr/>
        </p:nvPicPr>
        <p:blipFill>
          <a:blip r:embed="rId6" cstate="print"/>
          <a:srcRect/>
          <a:stretch>
            <a:fillRect/>
          </a:stretch>
        </p:blipFill>
        <p:spPr bwMode="auto">
          <a:xfrm>
            <a:off x="71406" y="4610100"/>
            <a:ext cx="2794000" cy="2247900"/>
          </a:xfrm>
          <a:prstGeom prst="rect">
            <a:avLst/>
          </a:prstGeom>
          <a:ln>
            <a:noFill/>
          </a:ln>
          <a:effectLst>
            <a:softEdge rad="112500"/>
          </a:effectLst>
        </p:spPr>
      </p:pic>
      <p:pic>
        <p:nvPicPr>
          <p:cNvPr id="7175" name="Picture 7" descr="D:\Desktop\CmentarzLegionistow_Jastkow1.jpg"/>
          <p:cNvPicPr>
            <a:picLocks noChangeAspect="1" noChangeArrowheads="1"/>
          </p:cNvPicPr>
          <p:nvPr/>
        </p:nvPicPr>
        <p:blipFill>
          <a:blip r:embed="rId7" cstate="print"/>
          <a:srcRect/>
          <a:stretch>
            <a:fillRect/>
          </a:stretch>
        </p:blipFill>
        <p:spPr bwMode="auto">
          <a:xfrm>
            <a:off x="5000628" y="4572008"/>
            <a:ext cx="3947494" cy="1955804"/>
          </a:xfrm>
          <a:prstGeom prst="rect">
            <a:avLst/>
          </a:prstGeom>
          <a:ln>
            <a:noFill/>
          </a:ln>
          <a:effectLst>
            <a:softEdge rad="112500"/>
          </a:effectLst>
        </p:spPr>
      </p:pic>
      <p:sp>
        <p:nvSpPr>
          <p:cNvPr id="10" name="pole tekstowe 9"/>
          <p:cNvSpPr txBox="1"/>
          <p:nvPr/>
        </p:nvSpPr>
        <p:spPr>
          <a:xfrm>
            <a:off x="3000364" y="571480"/>
            <a:ext cx="1714512" cy="1477328"/>
          </a:xfrm>
          <a:prstGeom prst="rect">
            <a:avLst/>
          </a:prstGeom>
          <a:noFill/>
        </p:spPr>
        <p:txBody>
          <a:bodyPr wrap="square" rtlCol="0">
            <a:spAutoFit/>
          </a:bodyPr>
          <a:lstStyle/>
          <a:p>
            <a:r>
              <a:rPr lang="pl-PL" dirty="0" smtClean="0">
                <a:solidFill>
                  <a:schemeClr val="bg1"/>
                </a:solidFill>
                <a:latin typeface="Arial" pitchFamily="34" charset="0"/>
                <a:cs typeface="Arial" pitchFamily="34" charset="0"/>
              </a:rPr>
              <a:t>Legioniści z 4 pułku okopują się pod nieprzyjacielskim ogniem.</a:t>
            </a:r>
            <a:endParaRPr lang="pl-PL" dirty="0">
              <a:solidFill>
                <a:schemeClr val="bg1"/>
              </a:solidFill>
              <a:latin typeface="Arial" pitchFamily="34" charset="0"/>
              <a:cs typeface="Arial" pitchFamily="34" charset="0"/>
            </a:endParaRPr>
          </a:p>
        </p:txBody>
      </p:sp>
      <p:sp>
        <p:nvSpPr>
          <p:cNvPr id="12" name="pole tekstowe 11"/>
          <p:cNvSpPr txBox="1"/>
          <p:nvPr/>
        </p:nvSpPr>
        <p:spPr>
          <a:xfrm>
            <a:off x="5000628" y="2000240"/>
            <a:ext cx="4500594" cy="369332"/>
          </a:xfrm>
          <a:prstGeom prst="rect">
            <a:avLst/>
          </a:prstGeom>
          <a:noFill/>
        </p:spPr>
        <p:txBody>
          <a:bodyPr wrap="square" rtlCol="0">
            <a:spAutoFit/>
          </a:bodyPr>
          <a:lstStyle/>
          <a:p>
            <a:r>
              <a:rPr lang="pl-PL" dirty="0" smtClean="0">
                <a:solidFill>
                  <a:schemeClr val="bg1"/>
                </a:solidFill>
                <a:latin typeface="Arial" pitchFamily="34" charset="0"/>
                <a:cs typeface="Arial" pitchFamily="34" charset="0"/>
              </a:rPr>
              <a:t>„Czwartacy” polegli pod Jastkowem.</a:t>
            </a:r>
            <a:endParaRPr lang="pl-PL" dirty="0">
              <a:solidFill>
                <a:schemeClr val="bg1"/>
              </a:solidFill>
              <a:latin typeface="Arial" pitchFamily="34" charset="0"/>
              <a:cs typeface="Arial" pitchFamily="34" charset="0"/>
            </a:endParaRPr>
          </a:p>
        </p:txBody>
      </p:sp>
      <p:sp>
        <p:nvSpPr>
          <p:cNvPr id="13" name="pole tekstowe 12"/>
          <p:cNvSpPr txBox="1"/>
          <p:nvPr/>
        </p:nvSpPr>
        <p:spPr>
          <a:xfrm>
            <a:off x="3571868" y="2571744"/>
            <a:ext cx="1500198" cy="1754326"/>
          </a:xfrm>
          <a:prstGeom prst="rect">
            <a:avLst/>
          </a:prstGeom>
          <a:noFill/>
        </p:spPr>
        <p:txBody>
          <a:bodyPr wrap="square" rtlCol="0">
            <a:spAutoFit/>
          </a:bodyPr>
          <a:lstStyle/>
          <a:p>
            <a:r>
              <a:rPr lang="pl-PL" dirty="0" smtClean="0">
                <a:solidFill>
                  <a:schemeClr val="bg1"/>
                </a:solidFill>
                <a:latin typeface="Arial" pitchFamily="34" charset="0"/>
                <a:cs typeface="Arial" pitchFamily="34" charset="0"/>
              </a:rPr>
              <a:t>Opuszczone okopy rosyjskie zdobyte przez legionistów.</a:t>
            </a:r>
            <a:endParaRPr lang="pl-PL" dirty="0">
              <a:solidFill>
                <a:schemeClr val="bg1"/>
              </a:solidFill>
              <a:latin typeface="Arial" pitchFamily="34" charset="0"/>
              <a:cs typeface="Arial" pitchFamily="34" charset="0"/>
            </a:endParaRPr>
          </a:p>
        </p:txBody>
      </p:sp>
      <p:sp>
        <p:nvSpPr>
          <p:cNvPr id="14" name="pole tekstowe 13"/>
          <p:cNvSpPr txBox="1"/>
          <p:nvPr/>
        </p:nvSpPr>
        <p:spPr>
          <a:xfrm>
            <a:off x="4786314" y="4286256"/>
            <a:ext cx="4572000" cy="338554"/>
          </a:xfrm>
          <a:prstGeom prst="rect">
            <a:avLst/>
          </a:prstGeom>
          <a:noFill/>
        </p:spPr>
        <p:txBody>
          <a:bodyPr wrap="square" rtlCol="0">
            <a:spAutoFit/>
          </a:bodyPr>
          <a:lstStyle/>
          <a:p>
            <a:r>
              <a:rPr lang="pl-PL" sz="1600" dirty="0" smtClean="0">
                <a:solidFill>
                  <a:schemeClr val="bg1"/>
                </a:solidFill>
                <a:latin typeface="Arial" pitchFamily="34" charset="0"/>
                <a:cs typeface="Arial" pitchFamily="34" charset="0"/>
              </a:rPr>
              <a:t>Odpoczynek legionistów po bitwie w Jastkowie.</a:t>
            </a:r>
            <a:endParaRPr lang="pl-PL" sz="1600" dirty="0">
              <a:solidFill>
                <a:schemeClr val="bg1"/>
              </a:solidFill>
              <a:latin typeface="Arial" pitchFamily="34" charset="0"/>
              <a:cs typeface="Arial" pitchFamily="34" charset="0"/>
            </a:endParaRPr>
          </a:p>
        </p:txBody>
      </p:sp>
      <p:sp>
        <p:nvSpPr>
          <p:cNvPr id="15" name="pole tekstowe 14"/>
          <p:cNvSpPr txBox="1"/>
          <p:nvPr/>
        </p:nvSpPr>
        <p:spPr>
          <a:xfrm>
            <a:off x="2857488" y="4857760"/>
            <a:ext cx="2286016" cy="1754326"/>
          </a:xfrm>
          <a:prstGeom prst="rect">
            <a:avLst/>
          </a:prstGeom>
          <a:noFill/>
        </p:spPr>
        <p:txBody>
          <a:bodyPr wrap="square" rtlCol="0">
            <a:spAutoFit/>
          </a:bodyPr>
          <a:lstStyle/>
          <a:p>
            <a:r>
              <a:rPr lang="pl-PL" dirty="0" smtClean="0">
                <a:solidFill>
                  <a:schemeClr val="bg1"/>
                </a:solidFill>
                <a:latin typeface="Arial" pitchFamily="34" charset="0"/>
                <a:cs typeface="Arial" pitchFamily="34" charset="0"/>
              </a:rPr>
              <a:t>Uroczystości odsłonięcia pomnika na cmentarzu legionistów w Jastkowie. 4 czerwca 1931 roku.</a:t>
            </a:r>
            <a:endParaRPr lang="pl-PL" dirty="0">
              <a:solidFill>
                <a:schemeClr val="bg1"/>
              </a:solidFill>
              <a:latin typeface="Arial" pitchFamily="34" charset="0"/>
              <a:cs typeface="Arial" pitchFamily="34" charset="0"/>
            </a:endParaRPr>
          </a:p>
        </p:txBody>
      </p:sp>
      <p:sp>
        <p:nvSpPr>
          <p:cNvPr id="16" name="pole tekstowe 15"/>
          <p:cNvSpPr txBox="1"/>
          <p:nvPr/>
        </p:nvSpPr>
        <p:spPr>
          <a:xfrm>
            <a:off x="5072066" y="6519446"/>
            <a:ext cx="4500594" cy="338554"/>
          </a:xfrm>
          <a:prstGeom prst="rect">
            <a:avLst/>
          </a:prstGeom>
          <a:noFill/>
        </p:spPr>
        <p:txBody>
          <a:bodyPr wrap="square" rtlCol="0">
            <a:spAutoFit/>
          </a:bodyPr>
          <a:lstStyle/>
          <a:p>
            <a:r>
              <a:rPr lang="pl-PL" sz="1600" dirty="0" smtClean="0">
                <a:solidFill>
                  <a:schemeClr val="bg1"/>
                </a:solidFill>
                <a:latin typeface="Arial" pitchFamily="34" charset="0"/>
                <a:cs typeface="Arial" pitchFamily="34" charset="0"/>
              </a:rPr>
              <a:t>Cmentarz Legionistów Polskich w Jastkowie</a:t>
            </a:r>
            <a:endParaRPr lang="pl-PL" sz="1600" dirty="0">
              <a:solidFill>
                <a:schemeClr val="bg1"/>
              </a:solidFill>
              <a:latin typeface="Arial" pitchFamily="34" charset="0"/>
              <a:cs typeface="Arial" pitchFamily="34"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1000"/>
                                        <p:tgtEl>
                                          <p:spTgt spid="10">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1" dur="1000"/>
                                        <p:tgtEl>
                                          <p:spTgt spid="12">
                                            <p:txEl>
                                              <p:pRg st="0" end="0"/>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blinds(horizontal)">
                                      <p:cBhvr>
                                        <p:cTn id="15" dur="1000"/>
                                        <p:tgtEl>
                                          <p:spTgt spid="13">
                                            <p:txEl>
                                              <p:pRg st="0" end="0"/>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blinds(horizontal)">
                                      <p:cBhvr>
                                        <p:cTn id="19" dur="1000"/>
                                        <p:tgtEl>
                                          <p:spTgt spid="14">
                                            <p:txEl>
                                              <p:pRg st="0" end="0"/>
                                            </p:txEl>
                                          </p:spTgt>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blinds(horizontal)">
                                      <p:cBhvr>
                                        <p:cTn id="23" dur="1000"/>
                                        <p:tgtEl>
                                          <p:spTgt spid="15">
                                            <p:txEl>
                                              <p:pRg st="0" end="0"/>
                                            </p:txEl>
                                          </p:spTgt>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linds(horizontal)">
                                      <p:cBhvr>
                                        <p:cTn id="27"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gn="just"/>
            <a:r>
              <a:rPr lang="pl-PL" b="1" dirty="0" smtClean="0">
                <a:solidFill>
                  <a:schemeClr val="bg1"/>
                </a:solidFill>
                <a:latin typeface="Arial" pitchFamily="34" charset="0"/>
                <a:cs typeface="Arial" pitchFamily="34" charset="0"/>
              </a:rPr>
              <a:t>18–19 stycznia 1915 </a:t>
            </a:r>
          </a:p>
          <a:p>
            <a:pPr algn="just"/>
            <a:r>
              <a:rPr lang="pl-PL" dirty="0" smtClean="0">
                <a:solidFill>
                  <a:schemeClr val="bg1"/>
                </a:solidFill>
                <a:latin typeface="Arial" pitchFamily="34" charset="0"/>
                <a:cs typeface="Arial" pitchFamily="34" charset="0"/>
              </a:rPr>
              <a:t>Dwudniowe walki 2 pułku piechoty należącego do II Brygady Legionów Polskich doprowadziły do wyparcia Rosjan ze wsi </a:t>
            </a:r>
            <a:r>
              <a:rPr lang="pl-PL" dirty="0" err="1" smtClean="0">
                <a:solidFill>
                  <a:schemeClr val="bg1"/>
                </a:solidFill>
                <a:latin typeface="Arial" pitchFamily="34" charset="0"/>
                <a:cs typeface="Arial" pitchFamily="34" charset="0"/>
              </a:rPr>
              <a:t>Kirlibaba</a:t>
            </a:r>
            <a:r>
              <a:rPr lang="pl-PL" dirty="0" smtClean="0">
                <a:solidFill>
                  <a:schemeClr val="bg1"/>
                </a:solidFill>
                <a:latin typeface="Arial" pitchFamily="34" charset="0"/>
                <a:cs typeface="Arial" pitchFamily="34" charset="0"/>
              </a:rPr>
              <a:t> (</a:t>
            </a:r>
            <a:r>
              <a:rPr lang="pl-PL" dirty="0" err="1" smtClean="0">
                <a:solidFill>
                  <a:schemeClr val="bg1"/>
                </a:solidFill>
                <a:latin typeface="Arial" pitchFamily="34" charset="0"/>
                <a:cs typeface="Arial" pitchFamily="34" charset="0"/>
              </a:rPr>
              <a:t>Cirlibaba</a:t>
            </a:r>
            <a:r>
              <a:rPr lang="pl-PL" dirty="0" smtClean="0">
                <a:solidFill>
                  <a:schemeClr val="bg1"/>
                </a:solidFill>
                <a:latin typeface="Arial" pitchFamily="34" charset="0"/>
                <a:cs typeface="Arial" pitchFamily="34" charset="0"/>
              </a:rPr>
              <a:t>) w dolinie Złotej Bystrzycy (Bukowina, Rumunia), zajęcia jej i odparcia rosyjskiego kontruderzenia. Opanowanie wsi przez legionistów miało duże znaczenie dla przebiegu frontu austriacko-rosyjskiego w Karpatach Wschodnich.</a:t>
            </a:r>
            <a:endParaRPr lang="pl-PL" dirty="0">
              <a:solidFill>
                <a:schemeClr val="bg1"/>
              </a:solidFill>
              <a:latin typeface="Arial" pitchFamily="34" charset="0"/>
              <a:cs typeface="Arial" pitchFamily="34" charset="0"/>
            </a:endParaRPr>
          </a:p>
        </p:txBody>
      </p:sp>
      <p:sp>
        <p:nvSpPr>
          <p:cNvPr id="2" name="Tytuł 1"/>
          <p:cNvSpPr>
            <a:spLocks noGrp="1"/>
          </p:cNvSpPr>
          <p:nvPr>
            <p:ph type="title"/>
          </p:nvPr>
        </p:nvSpPr>
        <p:spPr>
          <a:xfrm>
            <a:off x="285720" y="152400"/>
            <a:ext cx="8858280" cy="1219200"/>
          </a:xfrm>
        </p:spPr>
        <p:txBody>
          <a:bodyPr>
            <a:normAutofit/>
          </a:bodyPr>
          <a:lstStyle/>
          <a:p>
            <a:r>
              <a:rPr lang="pl-PL" b="1" dirty="0" smtClean="0">
                <a:solidFill>
                  <a:schemeClr val="bg1"/>
                </a:solidFill>
                <a:latin typeface="Arial" pitchFamily="34" charset="0"/>
                <a:cs typeface="Arial" pitchFamily="34" charset="0"/>
              </a:rPr>
              <a:t>Bitwa pod </a:t>
            </a:r>
            <a:r>
              <a:rPr lang="pl-PL" b="1" dirty="0" err="1" smtClean="0">
                <a:solidFill>
                  <a:schemeClr val="bg1"/>
                </a:solidFill>
                <a:latin typeface="Arial" pitchFamily="34" charset="0"/>
                <a:cs typeface="Arial" pitchFamily="34" charset="0"/>
              </a:rPr>
              <a:t>Kirlibabą</a:t>
            </a:r>
            <a:endParaRPr lang="pl-PL" dirty="0">
              <a:solidFill>
                <a:schemeClr val="bg1"/>
              </a:solidFill>
              <a:latin typeface="Arial" pitchFamily="34" charset="0"/>
              <a:cs typeface="Arial" pitchFamily="34" charset="0"/>
            </a:endParaRPr>
          </a:p>
        </p:txBody>
      </p:sp>
    </p:spTree>
  </p:cSld>
  <p:clrMapOvr>
    <a:masterClrMapping/>
  </p:clrMapOvr>
  <p:transition spd="med">
    <p:pull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gn="just"/>
            <a:r>
              <a:rPr lang="pl-PL" b="1" dirty="0" smtClean="0">
                <a:solidFill>
                  <a:schemeClr val="bg1"/>
                </a:solidFill>
                <a:latin typeface="Arial" pitchFamily="34" charset="0"/>
                <a:cs typeface="Arial" pitchFamily="34" charset="0"/>
              </a:rPr>
              <a:t>4 sierpnia 1915</a:t>
            </a:r>
            <a:endParaRPr lang="pl-PL" dirty="0" smtClean="0">
              <a:solidFill>
                <a:schemeClr val="bg1"/>
              </a:solidFill>
              <a:latin typeface="Arial" pitchFamily="34" charset="0"/>
              <a:cs typeface="Arial" pitchFamily="34" charset="0"/>
            </a:endParaRPr>
          </a:p>
          <a:p>
            <a:pPr algn="just"/>
            <a:r>
              <a:rPr lang="pl-PL" dirty="0" smtClean="0">
                <a:solidFill>
                  <a:schemeClr val="bg1"/>
                </a:solidFill>
                <a:latin typeface="Arial" pitchFamily="34" charset="0"/>
                <a:cs typeface="Arial" pitchFamily="34" charset="0"/>
              </a:rPr>
              <a:t>Podczas wiosennej ofensywy austriackiej II Brygada Legionów Polskich pod dowództwem </a:t>
            </a:r>
            <a:r>
              <a:rPr lang="pl-PL" dirty="0" err="1" smtClean="0">
                <a:solidFill>
                  <a:schemeClr val="bg1"/>
                </a:solidFill>
                <a:latin typeface="Arial" pitchFamily="34" charset="0"/>
                <a:cs typeface="Arial" pitchFamily="34" charset="0"/>
              </a:rPr>
              <a:t>płk</a:t>
            </a:r>
            <a:r>
              <a:rPr lang="pl-PL" dirty="0" smtClean="0">
                <a:solidFill>
                  <a:schemeClr val="bg1"/>
                </a:solidFill>
                <a:latin typeface="Arial" pitchFamily="34" charset="0"/>
                <a:cs typeface="Arial" pitchFamily="34" charset="0"/>
              </a:rPr>
              <a:t>. Zygmunta Zielińskiego broniła pozycji w rejonie wsi </a:t>
            </a:r>
            <a:r>
              <a:rPr lang="pl-PL" dirty="0" err="1" smtClean="0">
                <a:solidFill>
                  <a:schemeClr val="bg1"/>
                </a:solidFill>
                <a:latin typeface="Arial" pitchFamily="34" charset="0"/>
                <a:cs typeface="Arial" pitchFamily="34" charset="0"/>
              </a:rPr>
              <a:t>Rarańcza</a:t>
            </a:r>
            <a:r>
              <a:rPr lang="pl-PL" dirty="0" smtClean="0">
                <a:solidFill>
                  <a:schemeClr val="bg1"/>
                </a:solidFill>
                <a:latin typeface="Arial" pitchFamily="34" charset="0"/>
                <a:cs typeface="Arial" pitchFamily="34" charset="0"/>
              </a:rPr>
              <a:t> w powiecie czernichowskim (pogranicze Bukowiny i Besarabii) przed kontruderzeniami Rosjan. Największy bój stoczyła 4 sierpnia 1915 roku.</a:t>
            </a:r>
          </a:p>
          <a:p>
            <a:endParaRPr lang="pl-PL" dirty="0"/>
          </a:p>
        </p:txBody>
      </p:sp>
      <p:sp>
        <p:nvSpPr>
          <p:cNvPr id="2" name="Tytuł 1"/>
          <p:cNvSpPr>
            <a:spLocks noGrp="1"/>
          </p:cNvSpPr>
          <p:nvPr>
            <p:ph type="title"/>
          </p:nvPr>
        </p:nvSpPr>
        <p:spPr/>
        <p:txBody>
          <a:bodyPr/>
          <a:lstStyle/>
          <a:p>
            <a:r>
              <a:rPr lang="pl-PL" b="1" dirty="0" smtClean="0">
                <a:solidFill>
                  <a:schemeClr val="bg1"/>
                </a:solidFill>
                <a:latin typeface="Arial" pitchFamily="34" charset="0"/>
                <a:cs typeface="Arial" pitchFamily="34" charset="0"/>
              </a:rPr>
              <a:t>Bitwa pod </a:t>
            </a:r>
            <a:r>
              <a:rPr lang="pl-PL" b="1" dirty="0" err="1" smtClean="0">
                <a:solidFill>
                  <a:schemeClr val="bg1"/>
                </a:solidFill>
                <a:latin typeface="Arial" pitchFamily="34" charset="0"/>
                <a:cs typeface="Arial" pitchFamily="34" charset="0"/>
              </a:rPr>
              <a:t>Rarańczą</a:t>
            </a:r>
            <a:endParaRPr lang="pl-PL" dirty="0">
              <a:solidFill>
                <a:schemeClr val="bg1"/>
              </a:solidFill>
              <a:latin typeface="Arial" pitchFamily="34" charset="0"/>
              <a:cs typeface="Arial" pitchFamily="34" charset="0"/>
            </a:endParaRPr>
          </a:p>
        </p:txBody>
      </p:sp>
    </p:spTree>
  </p:cSld>
  <p:clrMapOvr>
    <a:masterClrMapping/>
  </p:clrMapOvr>
  <p:transition spd="med">
    <p:pull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24000"/>
            <a:ext cx="8229600" cy="5334000"/>
          </a:xfrm>
        </p:spPr>
        <p:txBody>
          <a:bodyPr>
            <a:normAutofit fontScale="70000" lnSpcReduction="20000"/>
          </a:bodyPr>
          <a:lstStyle/>
          <a:p>
            <a:r>
              <a:rPr lang="pl-PL" b="1" dirty="0" smtClean="0">
                <a:solidFill>
                  <a:schemeClr val="bg1"/>
                </a:solidFill>
                <a:latin typeface="Arial" pitchFamily="34" charset="0"/>
                <a:cs typeface="Arial" pitchFamily="34" charset="0"/>
              </a:rPr>
              <a:t>Pod </a:t>
            </a:r>
            <a:r>
              <a:rPr lang="pl-PL" b="1" dirty="0" err="1" smtClean="0">
                <a:solidFill>
                  <a:schemeClr val="bg1"/>
                </a:solidFill>
                <a:latin typeface="Arial" pitchFamily="34" charset="0"/>
                <a:cs typeface="Arial" pitchFamily="34" charset="0"/>
              </a:rPr>
              <a:t>Kostiuchnówką</a:t>
            </a:r>
            <a:r>
              <a:rPr lang="pl-PL" b="1" dirty="0" smtClean="0">
                <a:solidFill>
                  <a:schemeClr val="bg1"/>
                </a:solidFill>
                <a:latin typeface="Arial" pitchFamily="34" charset="0"/>
                <a:cs typeface="Arial" pitchFamily="34" charset="0"/>
              </a:rPr>
              <a:t> wszystkie trzy brygady Legionów po raz pierwszy wspólnie stanęły do boju. Żadna inna bitwa nie miała takiego znaczenia dla odzyskania przez Polskę niepodległości. I żadna w dziejach Legionów nie okazała się równie krwawa.</a:t>
            </a:r>
            <a:endParaRPr lang="pl-PL" dirty="0" smtClean="0">
              <a:solidFill>
                <a:schemeClr val="bg1"/>
              </a:solidFill>
              <a:latin typeface="Arial" pitchFamily="34" charset="0"/>
              <a:cs typeface="Arial" pitchFamily="34" charset="0"/>
            </a:endParaRPr>
          </a:p>
          <a:p>
            <a:r>
              <a:rPr lang="pl-PL" dirty="0" smtClean="0">
                <a:solidFill>
                  <a:schemeClr val="bg1"/>
                </a:solidFill>
                <a:latin typeface="Arial" pitchFamily="34" charset="0"/>
                <a:cs typeface="Arial" pitchFamily="34" charset="0"/>
              </a:rPr>
              <a:t>Jesienią 1915 roku, po udanej ofensywie gorlickiej, która w maju przełamała front rosyjski w Galicji, zmagania wojenne przeniosły się kilkaset kilometrów na wschód. 27 września oddziały I </a:t>
            </a:r>
            <a:r>
              <a:rPr lang="pl-PL" dirty="0" err="1" smtClean="0">
                <a:solidFill>
                  <a:schemeClr val="bg1"/>
                </a:solidFill>
                <a:latin typeface="Arial" pitchFamily="34" charset="0"/>
                <a:cs typeface="Arial" pitchFamily="34" charset="0"/>
              </a:rPr>
              <a:t>i</a:t>
            </a:r>
            <a:r>
              <a:rPr lang="pl-PL" dirty="0" smtClean="0">
                <a:solidFill>
                  <a:schemeClr val="bg1"/>
                </a:solidFill>
                <a:latin typeface="Arial" pitchFamily="34" charset="0"/>
                <a:cs typeface="Arial" pitchFamily="34" charset="0"/>
              </a:rPr>
              <a:t> III Brygady Legionów, walczących po stronie państw centralnych, podeszły pod </a:t>
            </a:r>
            <a:r>
              <a:rPr lang="pl-PL" dirty="0" err="1" smtClean="0">
                <a:solidFill>
                  <a:schemeClr val="bg1"/>
                </a:solidFill>
                <a:latin typeface="Arial" pitchFamily="34" charset="0"/>
                <a:cs typeface="Arial" pitchFamily="34" charset="0"/>
              </a:rPr>
              <a:t>Kostiuchnówkę</a:t>
            </a:r>
            <a:r>
              <a:rPr lang="pl-PL" dirty="0" smtClean="0">
                <a:solidFill>
                  <a:schemeClr val="bg1"/>
                </a:solidFill>
                <a:latin typeface="Arial" pitchFamily="34" charset="0"/>
                <a:cs typeface="Arial" pitchFamily="34" charset="0"/>
              </a:rPr>
              <a:t>. Następnie weszły do walki w okolicy. Miesiąc później dotarła tam także II Brygada, której oddziały 5 listopada 1915 roku w krwawym ataku </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próbowały zdobyć górujące nad okolicą wzgórze.</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Niestety, legioniści nie dostali wsparcia</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artyleryjskiego i pierwszy atak się załamał, a straty </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sięgnęły 50 procent stanu.</a:t>
            </a:r>
          </a:p>
          <a:p>
            <a:r>
              <a:rPr lang="pl-PL" dirty="0" smtClean="0">
                <a:solidFill>
                  <a:schemeClr val="bg1"/>
                </a:solidFill>
                <a:latin typeface="Arial" pitchFamily="34" charset="0"/>
                <a:cs typeface="Arial" pitchFamily="34" charset="0"/>
              </a:rPr>
              <a:t>10 listopada natarcie ponowiono, tym razem już ze </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wsparciem setki dział i moździerzy. Pozwoliło to </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zająć pozycję Rosjan. Wieś w międzyczasie legła </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w gruzach. Dalsze działania wojenne wstrzymała </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nadchodząca zima, choć obie strony zbierały siły</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 do kolejnych walk.</a:t>
            </a:r>
          </a:p>
          <a:p>
            <a:r>
              <a:rPr lang="pl-PL" dirty="0" smtClean="0"/>
              <a:t/>
            </a:r>
            <a:br>
              <a:rPr lang="pl-PL" dirty="0" smtClean="0"/>
            </a:br>
            <a:endParaRPr lang="pl-PL" dirty="0"/>
          </a:p>
        </p:txBody>
      </p:sp>
      <p:sp>
        <p:nvSpPr>
          <p:cNvPr id="2" name="Tytuł 1"/>
          <p:cNvSpPr>
            <a:spLocks noGrp="1"/>
          </p:cNvSpPr>
          <p:nvPr>
            <p:ph type="title"/>
          </p:nvPr>
        </p:nvSpPr>
        <p:spPr>
          <a:xfrm>
            <a:off x="428596" y="857232"/>
            <a:ext cx="8229600" cy="657244"/>
          </a:xfrm>
        </p:spPr>
        <p:txBody>
          <a:bodyPr>
            <a:normAutofit fontScale="90000"/>
          </a:bodyPr>
          <a:lstStyle/>
          <a:p>
            <a:r>
              <a:rPr lang="pl-PL" b="1" dirty="0" smtClean="0"/>
              <a:t/>
            </a:r>
            <a:br>
              <a:rPr lang="pl-PL" b="1" dirty="0" smtClean="0"/>
            </a:br>
            <a:r>
              <a:rPr lang="pl-PL" b="1" dirty="0" smtClean="0">
                <a:solidFill>
                  <a:schemeClr val="bg1"/>
                </a:solidFill>
                <a:latin typeface="Arial" pitchFamily="34" charset="0"/>
                <a:cs typeface="Arial" pitchFamily="34" charset="0"/>
              </a:rPr>
              <a:t/>
            </a:r>
            <a:br>
              <a:rPr lang="pl-PL" b="1" dirty="0" smtClean="0">
                <a:solidFill>
                  <a:schemeClr val="bg1"/>
                </a:solidFill>
                <a:latin typeface="Arial" pitchFamily="34" charset="0"/>
                <a:cs typeface="Arial" pitchFamily="34" charset="0"/>
              </a:rPr>
            </a:br>
            <a:r>
              <a:rPr lang="pl-PL" b="1" dirty="0" smtClean="0">
                <a:solidFill>
                  <a:schemeClr val="bg1"/>
                </a:solidFill>
                <a:latin typeface="Arial" pitchFamily="34" charset="0"/>
                <a:cs typeface="Arial" pitchFamily="34" charset="0"/>
              </a:rPr>
              <a:t>Bitwa pod </a:t>
            </a:r>
            <a:r>
              <a:rPr lang="pl-PL" b="1" dirty="0" err="1" smtClean="0">
                <a:solidFill>
                  <a:schemeClr val="bg1"/>
                </a:solidFill>
                <a:latin typeface="Arial" pitchFamily="34" charset="0"/>
                <a:cs typeface="Arial" pitchFamily="34" charset="0"/>
              </a:rPr>
              <a:t>Kostiuchnówką</a:t>
            </a:r>
            <a:r>
              <a:rPr lang="pl-PL" b="1" dirty="0" smtClean="0">
                <a:solidFill>
                  <a:schemeClr val="bg1"/>
                </a:solidFill>
                <a:latin typeface="Arial" pitchFamily="34" charset="0"/>
                <a:cs typeface="Arial" pitchFamily="34" charset="0"/>
              </a:rPr>
              <a:t> 1916.</a:t>
            </a:r>
            <a:br>
              <a:rPr lang="pl-PL" b="1" dirty="0" smtClean="0">
                <a:solidFill>
                  <a:schemeClr val="bg1"/>
                </a:solidFill>
                <a:latin typeface="Arial" pitchFamily="34" charset="0"/>
                <a:cs typeface="Arial" pitchFamily="34" charset="0"/>
              </a:rPr>
            </a:br>
            <a:endParaRPr lang="pl-PL" dirty="0">
              <a:solidFill>
                <a:schemeClr val="bg1"/>
              </a:solidFill>
              <a:latin typeface="Arial" pitchFamily="34" charset="0"/>
              <a:cs typeface="Arial" pitchFamily="34" charset="0"/>
            </a:endParaRPr>
          </a:p>
        </p:txBody>
      </p:sp>
      <p:pic>
        <p:nvPicPr>
          <p:cNvPr id="8194" name="Picture 2" descr="D:\Desktop\Bitwa_pod_Kostiuchnówką-mini-340x340.jpg"/>
          <p:cNvPicPr>
            <a:picLocks noChangeAspect="1" noChangeArrowheads="1"/>
          </p:cNvPicPr>
          <p:nvPr/>
        </p:nvPicPr>
        <p:blipFill>
          <a:blip r:embed="rId2" cstate="print"/>
          <a:srcRect/>
          <a:stretch>
            <a:fillRect/>
          </a:stretch>
        </p:blipFill>
        <p:spPr bwMode="auto">
          <a:xfrm>
            <a:off x="5905500" y="3619500"/>
            <a:ext cx="3238500" cy="3238500"/>
          </a:xfrm>
          <a:prstGeom prst="rect">
            <a:avLst/>
          </a:prstGeom>
          <a:ln>
            <a:noFill/>
          </a:ln>
          <a:effectLst>
            <a:softEdge rad="112500"/>
          </a:effectLst>
        </p:spPr>
      </p:pic>
    </p:spTree>
  </p:cSld>
  <p:clrMapOvr>
    <a:masterClrMapping/>
  </p:clrMapOvr>
  <p:transition spd="med">
    <p:pull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lnSpcReduction="10000"/>
          </a:bodyPr>
          <a:lstStyle/>
          <a:p>
            <a:pPr algn="just"/>
            <a:r>
              <a:rPr lang="pl-PL" b="1" dirty="0" smtClean="0">
                <a:solidFill>
                  <a:schemeClr val="bg1"/>
                </a:solidFill>
                <a:latin typeface="Arial" pitchFamily="34" charset="0"/>
                <a:cs typeface="Arial" pitchFamily="34" charset="0"/>
              </a:rPr>
              <a:t>12-13 sierpnia 1920 – </a:t>
            </a:r>
            <a:r>
              <a:rPr lang="pl-PL" dirty="0" smtClean="0">
                <a:solidFill>
                  <a:schemeClr val="bg1"/>
                </a:solidFill>
                <a:latin typeface="Arial" pitchFamily="34" charset="0"/>
                <a:cs typeface="Arial" pitchFamily="34" charset="0"/>
              </a:rPr>
              <a:t>podczas wojny polsko-bolszewickiej w rejonie miasteczka Hrubieszów (woj. lubelskie) toczyły się dwukrotnie walki.</a:t>
            </a:r>
          </a:p>
          <a:p>
            <a:pPr algn="just"/>
            <a:r>
              <a:rPr lang="pl-PL" dirty="0" smtClean="0">
                <a:solidFill>
                  <a:schemeClr val="bg1"/>
                </a:solidFill>
                <a:latin typeface="Arial" pitchFamily="34" charset="0"/>
                <a:cs typeface="Arial" pitchFamily="34" charset="0"/>
              </a:rPr>
              <a:t>W nocy z 12 na 13 sierpnia 3 Dywizja Piechoty Legionów, wchodząca w skład 3 Armii przegrupowującej się do uderzenia znad Wieprza, rozpoczęła uwieńczone powodzeniem natarcie na miasteczko. Przez cały następny dzień z powodzeniem broniła go przed próbami odbicia ze strony sowieckich VII i XXV dywizji strzelców.</a:t>
            </a:r>
          </a:p>
          <a:p>
            <a:pPr algn="just"/>
            <a:r>
              <a:rPr lang="pl-PL" dirty="0" smtClean="0">
                <a:solidFill>
                  <a:schemeClr val="bg1"/>
                </a:solidFill>
                <a:latin typeface="Arial" pitchFamily="34" charset="0"/>
                <a:cs typeface="Arial" pitchFamily="34" charset="0"/>
              </a:rPr>
              <a:t>Do kolejnego starcia pod Hrubieszowem doszło w pierwszych dniach września 1920 roku.</a:t>
            </a:r>
          </a:p>
          <a:p>
            <a:endParaRPr lang="pl-PL" dirty="0">
              <a:solidFill>
                <a:schemeClr val="bg1"/>
              </a:solidFill>
              <a:latin typeface="Arial" pitchFamily="34" charset="0"/>
              <a:cs typeface="Arial" pitchFamily="34" charset="0"/>
            </a:endParaRPr>
          </a:p>
        </p:txBody>
      </p:sp>
      <p:sp>
        <p:nvSpPr>
          <p:cNvPr id="3" name="Tytuł 2"/>
          <p:cNvSpPr>
            <a:spLocks noGrp="1"/>
          </p:cNvSpPr>
          <p:nvPr>
            <p:ph type="title"/>
          </p:nvPr>
        </p:nvSpPr>
        <p:spPr/>
        <p:txBody>
          <a:bodyPr>
            <a:normAutofit fontScale="90000"/>
          </a:bodyPr>
          <a:lstStyle/>
          <a:p>
            <a:r>
              <a:rPr lang="pl-PL" b="1" dirty="0" smtClean="0">
                <a:solidFill>
                  <a:schemeClr val="bg1"/>
                </a:solidFill>
                <a:latin typeface="Arial" pitchFamily="34" charset="0"/>
                <a:cs typeface="Arial" pitchFamily="34" charset="0"/>
              </a:rPr>
              <a:t>Pierwsza bitwa pod Hrubieszowem</a:t>
            </a:r>
            <a:endParaRPr lang="pl-PL" dirty="0">
              <a:solidFill>
                <a:schemeClr val="bg1"/>
              </a:solidFill>
              <a:latin typeface="Arial" pitchFamily="34" charset="0"/>
              <a:cs typeface="Arial" pitchFamily="34" charset="0"/>
            </a:endParaRPr>
          </a:p>
        </p:txBody>
      </p:sp>
    </p:spTree>
  </p:cSld>
  <p:clrMapOvr>
    <a:masterClrMapping/>
  </p:clrMapOvr>
  <p:transition spd="med">
    <p:pull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642910" y="4214818"/>
            <a:ext cx="7924800" cy="1371600"/>
          </a:xfrm>
        </p:spPr>
        <p:txBody>
          <a:bodyPr/>
          <a:lstStyle/>
          <a:p>
            <a:r>
              <a:rPr lang="pl-PL" dirty="0" smtClean="0">
                <a:solidFill>
                  <a:schemeClr val="bg1"/>
                </a:solidFill>
                <a:latin typeface="Arial" pitchFamily="34" charset="0"/>
                <a:cs typeface="Arial" pitchFamily="34" charset="0"/>
              </a:rPr>
              <a:t>Mogiły legionistów  Hrubieszów</a:t>
            </a:r>
            <a:br>
              <a:rPr lang="pl-PL" dirty="0" smtClean="0">
                <a:solidFill>
                  <a:schemeClr val="bg1"/>
                </a:solidFill>
                <a:latin typeface="Arial" pitchFamily="34" charset="0"/>
                <a:cs typeface="Arial" pitchFamily="34" charset="0"/>
              </a:rPr>
            </a:br>
            <a:endParaRPr lang="pl-PL" dirty="0">
              <a:solidFill>
                <a:schemeClr val="bg1"/>
              </a:solidFill>
              <a:latin typeface="Arial" pitchFamily="34" charset="0"/>
              <a:cs typeface="Arial" pitchFamily="34" charset="0"/>
            </a:endParaRPr>
          </a:p>
        </p:txBody>
      </p:sp>
    </p:spTree>
  </p:cSld>
  <p:clrMapOvr>
    <a:masterClrMapping/>
  </p:clrMapOvr>
  <p:transition spd="med">
    <p:pull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idx="1"/>
          </p:nvPr>
        </p:nvSpPr>
        <p:spPr>
          <a:xfrm>
            <a:off x="642910" y="4214818"/>
            <a:ext cx="8229600" cy="2500330"/>
          </a:xfrm>
        </p:spPr>
        <p:txBody>
          <a:bodyPr/>
          <a:lstStyle/>
          <a:p>
            <a:pPr algn="just"/>
            <a:r>
              <a:rPr lang="pl-PL" dirty="0" smtClean="0">
                <a:solidFill>
                  <a:schemeClr val="bg1"/>
                </a:solidFill>
                <a:latin typeface="Arial" pitchFamily="34" charset="0"/>
                <a:cs typeface="Arial" pitchFamily="34" charset="0"/>
              </a:rPr>
              <a:t>Prawie 100 lat temu podczas I wojna światowej. Polska wywalczyła wolność i suwerenność  w wielkiej Bitwie Warszawskiej z nawałą bolszewicką. Dzień ten jest zwanym Cudem nad Wisłą. Jest również dniem powstania naszej armii, obecnie obchodzonym  jako Dzień Wojska Polskiego.</a:t>
            </a:r>
          </a:p>
          <a:p>
            <a:pPr algn="just"/>
            <a:endParaRPr lang="pl-PL" dirty="0"/>
          </a:p>
        </p:txBody>
      </p:sp>
      <p:sp>
        <p:nvSpPr>
          <p:cNvPr id="5" name="Tytuł 4"/>
          <p:cNvSpPr>
            <a:spLocks noGrp="1"/>
          </p:cNvSpPr>
          <p:nvPr>
            <p:ph type="title"/>
          </p:nvPr>
        </p:nvSpPr>
        <p:spPr/>
        <p:txBody>
          <a:bodyPr/>
          <a:lstStyle/>
          <a:p>
            <a:endParaRPr lang="pl-PL"/>
          </a:p>
        </p:txBody>
      </p:sp>
      <p:pic>
        <p:nvPicPr>
          <p:cNvPr id="9219" name="Picture 3" descr="D:\Desktop\20190811mogiły001.jpg"/>
          <p:cNvPicPr>
            <a:picLocks noChangeAspect="1" noChangeArrowheads="1"/>
          </p:cNvPicPr>
          <p:nvPr/>
        </p:nvPicPr>
        <p:blipFill>
          <a:blip r:embed="rId2" cstate="print"/>
          <a:srcRect/>
          <a:stretch>
            <a:fillRect/>
          </a:stretch>
        </p:blipFill>
        <p:spPr bwMode="auto">
          <a:xfrm>
            <a:off x="1643042" y="142852"/>
            <a:ext cx="5886440" cy="4127406"/>
          </a:xfrm>
          <a:prstGeom prst="rect">
            <a:avLst/>
          </a:prstGeom>
          <a:ln>
            <a:noFill/>
          </a:ln>
          <a:effectLst>
            <a:softEdge rad="112500"/>
          </a:effectLst>
        </p:spPr>
      </p:pic>
    </p:spTree>
  </p:cSld>
  <p:clrMapOvr>
    <a:masterClrMapping/>
  </p:clrMapOvr>
  <p:transition spd="med">
    <p:pull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85000" lnSpcReduction="10000"/>
          </a:bodyPr>
          <a:lstStyle/>
          <a:p>
            <a:pPr algn="just"/>
            <a:r>
              <a:rPr lang="pl-PL" dirty="0" smtClean="0">
                <a:solidFill>
                  <a:schemeClr val="bg1"/>
                </a:solidFill>
                <a:latin typeface="Arial" pitchFamily="34" charset="0"/>
                <a:cs typeface="Arial" pitchFamily="34" charset="0"/>
              </a:rPr>
              <a:t>Choć walki toczyły się jeszcze w początkach września, powracająca nawała bolszewicka nie ominęła Hrubieszowa. Po przegranej bitwie pod Komarowem, wycofujący się bolszewicy, pod dowództwem  Budionnego, niszczyli, grabili i mordowali ludność polską, w tym kobiety i dzieci.</a:t>
            </a:r>
          </a:p>
          <a:p>
            <a:pPr algn="just"/>
            <a:r>
              <a:rPr lang="pl-PL" dirty="0" smtClean="0">
                <a:solidFill>
                  <a:schemeClr val="bg1"/>
                </a:solidFill>
                <a:latin typeface="Arial" pitchFamily="34" charset="0"/>
                <a:cs typeface="Arial" pitchFamily="34" charset="0"/>
              </a:rPr>
              <a:t>Pierwsza bitwa pod Hrubieszowem miała miejsce na przełomie 12 i 13 sierpnia, druga w dniach 2 - 7 września 1920 roku. W walkach brała udział 3 Dywizja Piechoty Legionów, 3 Armii, dowodzona przez gen. Leona </a:t>
            </a:r>
            <a:r>
              <a:rPr lang="pl-PL" dirty="0" err="1" smtClean="0">
                <a:solidFill>
                  <a:schemeClr val="bg1"/>
                </a:solidFill>
                <a:latin typeface="Arial" pitchFamily="34" charset="0"/>
                <a:cs typeface="Arial" pitchFamily="34" charset="0"/>
              </a:rPr>
              <a:t>Berbeckiego</a:t>
            </a:r>
            <a:r>
              <a:rPr lang="pl-PL" dirty="0" smtClean="0">
                <a:solidFill>
                  <a:schemeClr val="bg1"/>
                </a:solidFill>
                <a:latin typeface="Arial" pitchFamily="34" charset="0"/>
                <a:cs typeface="Arial" pitchFamily="34" charset="0"/>
              </a:rPr>
              <a:t>. W bitwie tej poległo wielu Legionistów.</a:t>
            </a:r>
          </a:p>
          <a:p>
            <a:pPr algn="just"/>
            <a:r>
              <a:rPr lang="pl-PL" dirty="0" smtClean="0">
                <a:solidFill>
                  <a:schemeClr val="bg1"/>
                </a:solidFill>
                <a:latin typeface="Arial" pitchFamily="34" charset="0"/>
                <a:cs typeface="Arial" pitchFamily="34" charset="0"/>
              </a:rPr>
              <a:t> Budionny dotarł do Włodzimierza Wołyńskiego i powrócił do Hrubieszowa,  gdyż miasta całkowicie nie zdobyto. Właśnie tutaj napotkał 3 Armię, która uderzyła na oddziały - generał Haller i jego Legioniści zdobyli Hrubieszów.</a:t>
            </a:r>
          </a:p>
        </p:txBody>
      </p:sp>
      <p:sp>
        <p:nvSpPr>
          <p:cNvPr id="3" name="Tytuł 2"/>
          <p:cNvSpPr>
            <a:spLocks noGrp="1"/>
          </p:cNvSpPr>
          <p:nvPr>
            <p:ph type="title"/>
          </p:nvPr>
        </p:nvSpPr>
        <p:spPr/>
        <p:txBody>
          <a:bodyPr/>
          <a:lstStyle/>
          <a:p>
            <a:endParaRPr lang="pl-PL"/>
          </a:p>
        </p:txBody>
      </p:sp>
    </p:spTree>
  </p:cSld>
  <p:clrMapOvr>
    <a:masterClrMapping/>
  </p:clrMapOvr>
  <p:transition spd="med">
    <p:pull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a:p>
        </p:txBody>
      </p:sp>
      <p:sp>
        <p:nvSpPr>
          <p:cNvPr id="3" name="Tytuł 2"/>
          <p:cNvSpPr>
            <a:spLocks noGrp="1"/>
          </p:cNvSpPr>
          <p:nvPr>
            <p:ph type="title"/>
          </p:nvPr>
        </p:nvSpPr>
        <p:spPr/>
        <p:txBody>
          <a:bodyPr/>
          <a:lstStyle/>
          <a:p>
            <a:r>
              <a:rPr lang="pl-PL" dirty="0" smtClean="0">
                <a:solidFill>
                  <a:schemeClr val="bg1"/>
                </a:solidFill>
                <a:latin typeface="Arial" pitchFamily="34" charset="0"/>
                <a:cs typeface="Arial" pitchFamily="34" charset="0"/>
              </a:rPr>
              <a:t>Mogiły legionistów w Hrubieszowie</a:t>
            </a:r>
            <a:endParaRPr lang="pl-PL" dirty="0">
              <a:solidFill>
                <a:schemeClr val="bg1"/>
              </a:solidFill>
              <a:latin typeface="Arial" pitchFamily="34" charset="0"/>
              <a:cs typeface="Arial" pitchFamily="34" charset="0"/>
            </a:endParaRPr>
          </a:p>
        </p:txBody>
      </p:sp>
      <p:pic>
        <p:nvPicPr>
          <p:cNvPr id="10242" name="Picture 2" descr="D:\Desktop\1040100217-cmentarz-mogilylegionistow20190811-458.jpg"/>
          <p:cNvPicPr>
            <a:picLocks noChangeAspect="1" noChangeArrowheads="1"/>
          </p:cNvPicPr>
          <p:nvPr/>
        </p:nvPicPr>
        <p:blipFill>
          <a:blip r:embed="rId2" cstate="print"/>
          <a:srcRect/>
          <a:stretch>
            <a:fillRect/>
          </a:stretch>
        </p:blipFill>
        <p:spPr bwMode="auto">
          <a:xfrm>
            <a:off x="1571604" y="1571612"/>
            <a:ext cx="6087736" cy="4572032"/>
          </a:xfrm>
          <a:prstGeom prst="rect">
            <a:avLst/>
          </a:prstGeom>
          <a:noFill/>
        </p:spPr>
      </p:pic>
    </p:spTree>
  </p:cSld>
  <p:clrMapOvr>
    <a:masterClrMapping/>
  </p:clrMapOvr>
  <p:transition spd="med">
    <p:pull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4282" y="1142984"/>
            <a:ext cx="8229600" cy="4572000"/>
          </a:xfrm>
        </p:spPr>
        <p:txBody>
          <a:bodyPr>
            <a:normAutofit fontScale="77500" lnSpcReduction="20000"/>
          </a:bodyPr>
          <a:lstStyle/>
          <a:p>
            <a:r>
              <a:rPr lang="pl-PL" dirty="0" smtClean="0">
                <a:solidFill>
                  <a:schemeClr val="bg1"/>
                </a:solidFill>
                <a:latin typeface="Arial" pitchFamily="34" charset="0"/>
                <a:cs typeface="Arial" pitchFamily="34" charset="0"/>
              </a:rPr>
              <a:t>Na wielu cmentarzach Ziemi Hrubieszowskiej pochowani są Legioniści.</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W samym Hrubieszowie prawdopodobnie zginęło ponad osiemdziesięciu żołnierzy. Część z nich jest pochowanych na cmentarzu wojennym - 10 mogił, na cmentarzu parafialnym - 25 mogił, plus</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 3 mogiły - sanitariuszka Wojska Polskiego </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i policjanci.</a:t>
            </a:r>
          </a:p>
          <a:p>
            <a:r>
              <a:rPr lang="pl-PL" dirty="0" smtClean="0">
                <a:solidFill>
                  <a:schemeClr val="bg1"/>
                </a:solidFill>
                <a:latin typeface="Arial" pitchFamily="34" charset="0"/>
                <a:cs typeface="Arial" pitchFamily="34" charset="0"/>
              </a:rPr>
              <a:t>Na cmentarzu wojennym jest tablica</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 upamiętniająca oficerów i podoficerów,</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 sanitariuszki, na której są umieszczono </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15 nazwisk żołnierzy, lecz niewiadomą jest, </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gdzie zostali pochowani. Po długich</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 poszukiwaniach rozwiązano zagadkę. </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Naprzeciw Kaplicy cmentarnej jest mogiła</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 – pomnik, duży, wysoki postument,</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 na którym znajduje się tablica z napisem: </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KOLEDZE LEGIONIŚCIE.</a:t>
            </a:r>
          </a:p>
        </p:txBody>
      </p:sp>
      <p:pic>
        <p:nvPicPr>
          <p:cNvPr id="12290" name="Picture 2" descr="D:\Desktop\20190811mogiły005.jpg"/>
          <p:cNvPicPr>
            <a:picLocks noChangeAspect="1" noChangeArrowheads="1"/>
          </p:cNvPicPr>
          <p:nvPr/>
        </p:nvPicPr>
        <p:blipFill>
          <a:blip r:embed="rId2" cstate="print"/>
          <a:srcRect/>
          <a:stretch>
            <a:fillRect/>
          </a:stretch>
        </p:blipFill>
        <p:spPr bwMode="auto">
          <a:xfrm>
            <a:off x="5786446" y="2428868"/>
            <a:ext cx="3211521" cy="4282028"/>
          </a:xfrm>
          <a:prstGeom prst="rect">
            <a:avLst/>
          </a:prstGeom>
          <a:ln>
            <a:noFill/>
          </a:ln>
          <a:effectLst>
            <a:softEdge rad="112500"/>
          </a:effectLst>
        </p:spPr>
      </p:pic>
    </p:spTree>
  </p:cSld>
  <p:clrMapOvr>
    <a:masterClrMapping/>
  </p:clrMapOvr>
  <p:transition spd="med">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pPr algn="just"/>
            <a:r>
              <a:rPr lang="pl-PL" dirty="0" smtClean="0">
                <a:solidFill>
                  <a:schemeClr val="bg1"/>
                </a:solidFill>
                <a:latin typeface="Arial" pitchFamily="34" charset="0"/>
                <a:cs typeface="Arial" pitchFamily="34" charset="0"/>
              </a:rPr>
              <a:t>Orientacja zwana też była niepodległościową,  gdyż popierały ją siły będące za Józefem </a:t>
            </a:r>
            <a:r>
              <a:rPr lang="pl-PL" dirty="0" smtClean="0">
                <a:solidFill>
                  <a:schemeClr val="bg1"/>
                </a:solidFill>
                <a:latin typeface="Arial" pitchFamily="34" charset="0"/>
                <a:cs typeface="Arial" pitchFamily="34" charset="0"/>
              </a:rPr>
              <a:t>Piłsudskim</a:t>
            </a:r>
            <a:r>
              <a:rPr lang="pl-PL" dirty="0" smtClean="0">
                <a:solidFill>
                  <a:schemeClr val="bg1"/>
                </a:solidFill>
                <a:latin typeface="Arial" pitchFamily="34" charset="0"/>
                <a:cs typeface="Arial" pitchFamily="34" charset="0"/>
              </a:rPr>
              <a:t>.</a:t>
            </a:r>
          </a:p>
          <a:p>
            <a:pPr algn="just"/>
            <a:r>
              <a:rPr lang="pl-PL" dirty="0" smtClean="0">
                <a:solidFill>
                  <a:schemeClr val="bg1"/>
                </a:solidFill>
                <a:latin typeface="Arial" pitchFamily="34" charset="0"/>
                <a:cs typeface="Arial" pitchFamily="34" charset="0"/>
              </a:rPr>
              <a:t>Ich działania sprowadziły się do przygotowywania polskich sił zbrojnych, które wzięłyby udział  w wojnie u boku </a:t>
            </a:r>
            <a:r>
              <a:rPr lang="pl-PL" dirty="0" err="1" smtClean="0">
                <a:solidFill>
                  <a:schemeClr val="bg1"/>
                </a:solidFill>
                <a:latin typeface="Arial" pitchFamily="34" charset="0"/>
                <a:cs typeface="Arial" pitchFamily="34" charset="0"/>
              </a:rPr>
              <a:t>Austro-Węgier</a:t>
            </a:r>
            <a:r>
              <a:rPr lang="pl-PL" dirty="0" smtClean="0">
                <a:solidFill>
                  <a:schemeClr val="bg1"/>
                </a:solidFill>
                <a:latin typeface="Arial" pitchFamily="34" charset="0"/>
                <a:cs typeface="Arial" pitchFamily="34" charset="0"/>
              </a:rPr>
              <a:t> i ich sojuszników.</a:t>
            </a:r>
          </a:p>
          <a:p>
            <a:pPr algn="just"/>
            <a:r>
              <a:rPr lang="pl-PL" dirty="0" smtClean="0">
                <a:solidFill>
                  <a:schemeClr val="bg1"/>
                </a:solidFill>
                <a:latin typeface="Arial" pitchFamily="34" charset="0"/>
                <a:cs typeface="Arial" pitchFamily="34" charset="0"/>
              </a:rPr>
              <a:t>W kolejnych latach tworzono:</a:t>
            </a:r>
          </a:p>
          <a:p>
            <a:pPr lvl="1" algn="just"/>
            <a:r>
              <a:rPr lang="pl-PL" dirty="0" smtClean="0">
                <a:solidFill>
                  <a:schemeClr val="bg1"/>
                </a:solidFill>
                <a:latin typeface="Arial" pitchFamily="34" charset="0"/>
                <a:cs typeface="Arial" pitchFamily="34" charset="0"/>
              </a:rPr>
              <a:t>Związek Walki Czynnej (1908)</a:t>
            </a:r>
          </a:p>
          <a:p>
            <a:pPr lvl="1" algn="just"/>
            <a:r>
              <a:rPr lang="pl-PL" dirty="0" smtClean="0">
                <a:solidFill>
                  <a:schemeClr val="bg1"/>
                </a:solidFill>
                <a:latin typeface="Arial" pitchFamily="34" charset="0"/>
                <a:cs typeface="Arial" pitchFamily="34" charset="0"/>
              </a:rPr>
              <a:t>Strzelec i Związek strzelecki (1910)</a:t>
            </a:r>
          </a:p>
          <a:p>
            <a:pPr lvl="1" algn="just"/>
            <a:r>
              <a:rPr lang="pl-PL" dirty="0" smtClean="0">
                <a:solidFill>
                  <a:schemeClr val="bg1"/>
                </a:solidFill>
                <a:latin typeface="Arial" pitchFamily="34" charset="0"/>
                <a:cs typeface="Arial" pitchFamily="34" charset="0"/>
              </a:rPr>
              <a:t>Polskie Drużyny Strzeleckie (1910)</a:t>
            </a:r>
          </a:p>
          <a:p>
            <a:pPr lvl="1" algn="just"/>
            <a:r>
              <a:rPr lang="pl-PL" dirty="0" smtClean="0">
                <a:solidFill>
                  <a:schemeClr val="bg1"/>
                </a:solidFill>
                <a:latin typeface="Arial" pitchFamily="34" charset="0"/>
                <a:cs typeface="Arial" pitchFamily="34" charset="0"/>
              </a:rPr>
              <a:t>Drużyny Bartoszowe</a:t>
            </a:r>
          </a:p>
          <a:p>
            <a:pPr lvl="1" algn="just">
              <a:buNone/>
            </a:pPr>
            <a:r>
              <a:rPr lang="pl-PL" dirty="0" smtClean="0">
                <a:solidFill>
                  <a:schemeClr val="bg1"/>
                </a:solidFill>
                <a:latin typeface="Arial" pitchFamily="34" charset="0"/>
                <a:cs typeface="Arial" pitchFamily="34" charset="0"/>
              </a:rPr>
              <a:t>Polskie organizacje paramilitarne na terenie Galicji liczyły wiosną 1914r. ponad 5 tys. członków.</a:t>
            </a:r>
          </a:p>
          <a:p>
            <a:pPr lvl="1">
              <a:buNone/>
            </a:pPr>
            <a:endParaRPr lang="pl-PL" dirty="0" smtClean="0">
              <a:solidFill>
                <a:schemeClr val="bg1"/>
              </a:solidFill>
              <a:latin typeface="Arial" pitchFamily="34" charset="0"/>
              <a:cs typeface="Arial" pitchFamily="34" charset="0"/>
            </a:endParaRPr>
          </a:p>
        </p:txBody>
      </p:sp>
      <p:sp>
        <p:nvSpPr>
          <p:cNvPr id="2" name="Tytuł 1"/>
          <p:cNvSpPr>
            <a:spLocks noGrp="1"/>
          </p:cNvSpPr>
          <p:nvPr>
            <p:ph type="title"/>
          </p:nvPr>
        </p:nvSpPr>
        <p:spPr/>
        <p:txBody>
          <a:bodyPr/>
          <a:lstStyle/>
          <a:p>
            <a:endParaRPr lang="pl-PL"/>
          </a:p>
        </p:txBody>
      </p:sp>
    </p:spTree>
  </p:cSld>
  <p:clrMapOvr>
    <a:masterClrMapping/>
  </p:clrMapOvr>
  <p:transition spd="med">
    <p:pull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20000"/>
          </a:bodyPr>
          <a:lstStyle/>
          <a:p>
            <a:pPr algn="just"/>
            <a:r>
              <a:rPr lang="pl-PL" dirty="0" smtClean="0">
                <a:solidFill>
                  <a:schemeClr val="bg1"/>
                </a:solidFill>
                <a:latin typeface="Arial" pitchFamily="34" charset="0"/>
                <a:cs typeface="Arial" pitchFamily="34" charset="0"/>
              </a:rPr>
              <a:t>Jak mówi historia, było bardzo dużo mogił - kopców ziemnych od kaplicy, w kierunku ulicy Nowej. Były one niszczone przez deszcze , śnieg oraz wiatr i właśnie ówczesny Ksiądz Proboszcz prałat Melchior </a:t>
            </a:r>
            <a:r>
              <a:rPr lang="pl-PL" dirty="0" err="1" smtClean="0">
                <a:solidFill>
                  <a:schemeClr val="bg1"/>
                </a:solidFill>
                <a:latin typeface="Arial" pitchFamily="34" charset="0"/>
                <a:cs typeface="Arial" pitchFamily="34" charset="0"/>
              </a:rPr>
              <a:t>Juściński</a:t>
            </a:r>
            <a:r>
              <a:rPr lang="pl-PL" dirty="0" smtClean="0">
                <a:solidFill>
                  <a:schemeClr val="bg1"/>
                </a:solidFill>
                <a:latin typeface="Arial" pitchFamily="34" charset="0"/>
                <a:cs typeface="Arial" pitchFamily="34" charset="0"/>
              </a:rPr>
              <a:t>, wraz ze swoimi wikariuszami, przeniósł prochy do tej wspólnej mogiły.</a:t>
            </a:r>
          </a:p>
          <a:p>
            <a:pPr algn="just"/>
            <a:r>
              <a:rPr lang="pl-PL" dirty="0" smtClean="0">
                <a:solidFill>
                  <a:schemeClr val="bg1"/>
                </a:solidFill>
                <a:latin typeface="Arial" pitchFamily="34" charset="0"/>
                <a:cs typeface="Arial" pitchFamily="34" charset="0"/>
              </a:rPr>
              <a:t> Jak mówi historia - tam, w okresie międzywojennym, co roku wojsko i cała społeczność hrubieszowska oddawała hołd poległym legionistom, mszą św. za Ojczyznę. Ksiądz prałat Melchior </a:t>
            </a:r>
            <a:r>
              <a:rPr lang="pl-PL" dirty="0" err="1" smtClean="0">
                <a:solidFill>
                  <a:schemeClr val="bg1"/>
                </a:solidFill>
                <a:latin typeface="Arial" pitchFamily="34" charset="0"/>
                <a:cs typeface="Arial" pitchFamily="34" charset="0"/>
              </a:rPr>
              <a:t>Juściński</a:t>
            </a:r>
            <a:r>
              <a:rPr lang="pl-PL" dirty="0" smtClean="0">
                <a:solidFill>
                  <a:schemeClr val="bg1"/>
                </a:solidFill>
                <a:latin typeface="Arial" pitchFamily="34" charset="0"/>
                <a:cs typeface="Arial" pitchFamily="34" charset="0"/>
              </a:rPr>
              <a:t> bardzo szanował wojsko, brał udział we wszystkich uroczystościach patriotycznych z nimi związanymi. Przy grobie stała warta honorowa. Trwało to do 1939 roku, chociaż ludzie i tak zapalali znicze. Gdy umarł ksiądz prałat, skończyło się ich upamiętnianie.</a:t>
            </a:r>
          </a:p>
          <a:p>
            <a:endParaRPr lang="pl-PL" dirty="0" smtClean="0">
              <a:solidFill>
                <a:schemeClr val="bg1"/>
              </a:solidFill>
              <a:latin typeface="Arial" pitchFamily="34" charset="0"/>
              <a:cs typeface="Arial" pitchFamily="34" charset="0"/>
            </a:endParaRPr>
          </a:p>
          <a:p>
            <a:endParaRPr lang="pl-PL" dirty="0" smtClean="0"/>
          </a:p>
          <a:p>
            <a:endParaRPr lang="pl-PL" dirty="0"/>
          </a:p>
        </p:txBody>
      </p:sp>
      <p:sp>
        <p:nvSpPr>
          <p:cNvPr id="3" name="Tytuł 2"/>
          <p:cNvSpPr>
            <a:spLocks noGrp="1"/>
          </p:cNvSpPr>
          <p:nvPr>
            <p:ph type="title"/>
          </p:nvPr>
        </p:nvSpPr>
        <p:spPr/>
        <p:txBody>
          <a:bodyPr/>
          <a:lstStyle/>
          <a:p>
            <a:endParaRPr lang="pl-PL"/>
          </a:p>
        </p:txBody>
      </p:sp>
    </p:spTree>
  </p:cSld>
  <p:clrMapOvr>
    <a:masterClrMapping/>
  </p:clrMapOvr>
  <p:transition spd="med">
    <p:pull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77500" lnSpcReduction="20000"/>
          </a:bodyPr>
          <a:lstStyle/>
          <a:p>
            <a:pPr algn="just"/>
            <a:r>
              <a:rPr lang="pl-PL" dirty="0" smtClean="0">
                <a:solidFill>
                  <a:schemeClr val="bg1"/>
                </a:solidFill>
                <a:latin typeface="Arial" pitchFamily="34" charset="0"/>
                <a:cs typeface="Arial" pitchFamily="34" charset="0"/>
              </a:rPr>
              <a:t>Kompendium z historii, wydawnictwo IBIS</a:t>
            </a:r>
          </a:p>
          <a:p>
            <a:pPr algn="just"/>
            <a:r>
              <a:rPr lang="pl-PL" dirty="0" smtClean="0">
                <a:solidFill>
                  <a:schemeClr val="bg1"/>
                </a:solidFill>
                <a:latin typeface="Arial" pitchFamily="34" charset="0"/>
                <a:cs typeface="Arial" pitchFamily="34" charset="0"/>
                <a:hlinkClick r:id="rId2"/>
              </a:rPr>
              <a:t>https://dzieje.pl/historie/materialy/bitwa-pod-kirlibaba-wasze-historie</a:t>
            </a:r>
            <a:endParaRPr lang="pl-PL" dirty="0" smtClean="0">
              <a:solidFill>
                <a:schemeClr val="bg1"/>
              </a:solidFill>
              <a:latin typeface="Arial" pitchFamily="34" charset="0"/>
              <a:cs typeface="Arial" pitchFamily="34" charset="0"/>
            </a:endParaRPr>
          </a:p>
          <a:p>
            <a:pPr algn="just"/>
            <a:r>
              <a:rPr lang="pl-PL" dirty="0" smtClean="0">
                <a:solidFill>
                  <a:schemeClr val="bg1"/>
                </a:solidFill>
                <a:latin typeface="Arial" pitchFamily="34" charset="0"/>
                <a:cs typeface="Arial" pitchFamily="34" charset="0"/>
                <a:hlinkClick r:id="rId3"/>
              </a:rPr>
              <a:t>http://lubiehrubie.pl/wiadomosci/15-sierpnia-rocznica-bitwy-warszawskiej-i-dzien-wojska-polskiego-apel-do-mieszkancow-hrubieszowa</a:t>
            </a:r>
            <a:endParaRPr lang="pl-PL" dirty="0" smtClean="0">
              <a:solidFill>
                <a:schemeClr val="bg1"/>
              </a:solidFill>
              <a:latin typeface="Arial" pitchFamily="34" charset="0"/>
              <a:cs typeface="Arial" pitchFamily="34" charset="0"/>
            </a:endParaRPr>
          </a:p>
          <a:p>
            <a:pPr algn="just"/>
            <a:r>
              <a:rPr lang="pl-PL" dirty="0" smtClean="0">
                <a:solidFill>
                  <a:schemeClr val="bg1"/>
                </a:solidFill>
                <a:latin typeface="Arial" pitchFamily="34" charset="0"/>
                <a:cs typeface="Arial" pitchFamily="34" charset="0"/>
                <a:hlinkClick r:id="rId4"/>
              </a:rPr>
              <a:t>https://twojahistoria.pl/encyklopedia/leksykon-bitew/bitwa-pod-konarami-16-21-maja-1915/</a:t>
            </a:r>
            <a:endParaRPr lang="pl-PL" dirty="0" smtClean="0">
              <a:solidFill>
                <a:schemeClr val="bg1"/>
              </a:solidFill>
              <a:latin typeface="Arial" pitchFamily="34" charset="0"/>
              <a:cs typeface="Arial" pitchFamily="34" charset="0"/>
            </a:endParaRPr>
          </a:p>
          <a:p>
            <a:pPr algn="just"/>
            <a:r>
              <a:rPr lang="pl-PL" dirty="0" smtClean="0">
                <a:solidFill>
                  <a:schemeClr val="bg1"/>
                </a:solidFill>
                <a:latin typeface="Arial" pitchFamily="34" charset="0"/>
                <a:cs typeface="Arial" pitchFamily="34" charset="0"/>
                <a:hlinkClick r:id="rId5"/>
              </a:rPr>
              <a:t>https://twojahistoria.pl/encyklopedia/leksykon-bitew/bitwa-pod-jastkowem-30-lipca-3-sierpnia-1915/</a:t>
            </a:r>
            <a:endParaRPr lang="pl-PL" dirty="0" smtClean="0">
              <a:solidFill>
                <a:schemeClr val="bg1"/>
              </a:solidFill>
              <a:latin typeface="Arial" pitchFamily="34" charset="0"/>
              <a:cs typeface="Arial" pitchFamily="34" charset="0"/>
            </a:endParaRPr>
          </a:p>
          <a:p>
            <a:pPr algn="just"/>
            <a:r>
              <a:rPr lang="pl-PL" dirty="0" smtClean="0">
                <a:solidFill>
                  <a:schemeClr val="bg1"/>
                </a:solidFill>
                <a:latin typeface="Arial" pitchFamily="34" charset="0"/>
                <a:cs typeface="Arial" pitchFamily="34" charset="0"/>
                <a:hlinkClick r:id="rId6"/>
              </a:rPr>
              <a:t>https://twojahistoria.pl/encyklopedia/leksykon-bitew/bitwa-pod-kirlibaba-18-19-stycznia-1915/</a:t>
            </a:r>
            <a:endParaRPr lang="pl-PL" dirty="0" smtClean="0">
              <a:solidFill>
                <a:schemeClr val="bg1"/>
              </a:solidFill>
              <a:latin typeface="Arial" pitchFamily="34" charset="0"/>
              <a:cs typeface="Arial" pitchFamily="34" charset="0"/>
            </a:endParaRPr>
          </a:p>
          <a:p>
            <a:pPr algn="just"/>
            <a:r>
              <a:rPr lang="pl-PL" dirty="0" smtClean="0">
                <a:solidFill>
                  <a:schemeClr val="bg1"/>
                </a:solidFill>
                <a:latin typeface="Arial" pitchFamily="34" charset="0"/>
                <a:cs typeface="Arial" pitchFamily="34" charset="0"/>
                <a:hlinkClick r:id="rId7"/>
              </a:rPr>
              <a:t>http://www.jpilsudski.org/artykuly-ii-rzeczpospolita-dwudziestolecie-miedzywojnie/wojskowosc-i-militaria/legiony-polskie/item/1822-lowczowek-pierwsza-bitwa-legionow</a:t>
            </a:r>
            <a:endParaRPr lang="pl-PL" dirty="0" smtClean="0">
              <a:solidFill>
                <a:schemeClr val="bg1"/>
              </a:solidFill>
              <a:latin typeface="Arial" pitchFamily="34" charset="0"/>
              <a:cs typeface="Arial" pitchFamily="34" charset="0"/>
            </a:endParaRPr>
          </a:p>
          <a:p>
            <a:pPr algn="just"/>
            <a:r>
              <a:rPr lang="pl-PL" dirty="0" smtClean="0">
                <a:solidFill>
                  <a:schemeClr val="bg1"/>
                </a:solidFill>
                <a:latin typeface="Arial" pitchFamily="34" charset="0"/>
                <a:cs typeface="Arial" pitchFamily="34" charset="0"/>
                <a:hlinkClick r:id="rId8"/>
              </a:rPr>
              <a:t>https://twojahistoria.pl/encyklopedia/leksykon-bitew/pierwsza-bitwa-pod-hrubieszowem-12-13-sierpnia-1920/</a:t>
            </a:r>
            <a:endParaRPr lang="pl-PL" dirty="0">
              <a:solidFill>
                <a:schemeClr val="bg1"/>
              </a:solidFill>
              <a:latin typeface="Arial" pitchFamily="34" charset="0"/>
              <a:cs typeface="Arial" pitchFamily="34" charset="0"/>
            </a:endParaRPr>
          </a:p>
        </p:txBody>
      </p:sp>
      <p:sp>
        <p:nvSpPr>
          <p:cNvPr id="3" name="Tytuł 2"/>
          <p:cNvSpPr>
            <a:spLocks noGrp="1"/>
          </p:cNvSpPr>
          <p:nvPr>
            <p:ph type="title"/>
          </p:nvPr>
        </p:nvSpPr>
        <p:spPr/>
        <p:txBody>
          <a:bodyPr/>
          <a:lstStyle/>
          <a:p>
            <a:r>
              <a:rPr lang="pl-PL" dirty="0" smtClean="0">
                <a:solidFill>
                  <a:schemeClr val="bg1"/>
                </a:solidFill>
                <a:latin typeface="Arial" pitchFamily="34" charset="0"/>
                <a:cs typeface="Arial" pitchFamily="34" charset="0"/>
              </a:rPr>
              <a:t>Użyte źródła</a:t>
            </a:r>
            <a:endParaRPr lang="pl-PL" dirty="0">
              <a:solidFill>
                <a:schemeClr val="bg1"/>
              </a:solidFill>
              <a:latin typeface="Arial" pitchFamily="34" charset="0"/>
              <a:cs typeface="Arial" pitchFamily="34" charset="0"/>
            </a:endParaRPr>
          </a:p>
        </p:txBody>
      </p:sp>
    </p:spTree>
  </p:cSld>
  <p:clrMapOvr>
    <a:masterClrMapping/>
  </p:clrMapOvr>
  <p:transition spd="med">
    <p:pull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4"/>
          <p:cNvSpPr>
            <a:spLocks noGrp="1"/>
          </p:cNvSpPr>
          <p:nvPr>
            <p:ph type="subTitle" idx="1"/>
          </p:nvPr>
        </p:nvSpPr>
        <p:spPr/>
        <p:txBody>
          <a:bodyPr/>
          <a:lstStyle/>
          <a:p>
            <a:pPr>
              <a:buFont typeface="Arial" pitchFamily="34" charset="0"/>
              <a:buChar char="•"/>
            </a:pPr>
            <a:endParaRPr lang="pl-PL" dirty="0"/>
          </a:p>
        </p:txBody>
      </p:sp>
      <p:sp>
        <p:nvSpPr>
          <p:cNvPr id="4" name="Tytuł 3"/>
          <p:cNvSpPr>
            <a:spLocks noGrp="1"/>
          </p:cNvSpPr>
          <p:nvPr>
            <p:ph type="ctrTitle"/>
          </p:nvPr>
        </p:nvSpPr>
        <p:spPr/>
        <p:txBody>
          <a:bodyPr/>
          <a:lstStyle/>
          <a:p>
            <a:r>
              <a:rPr lang="pl-PL" dirty="0" smtClean="0">
                <a:solidFill>
                  <a:schemeClr val="bg1"/>
                </a:solidFill>
                <a:latin typeface="Arial" pitchFamily="34" charset="0"/>
                <a:cs typeface="Arial" pitchFamily="34" charset="0"/>
              </a:rPr>
              <a:t>Dziękuję za uwagę</a:t>
            </a:r>
            <a:endParaRPr lang="pl-PL" dirty="0">
              <a:solidFill>
                <a:schemeClr val="bg1"/>
              </a:solidFill>
              <a:latin typeface="Arial" pitchFamily="34" charset="0"/>
              <a:cs typeface="Arial" pitchFamily="34" charset="0"/>
            </a:endParaRPr>
          </a:p>
        </p:txBody>
      </p:sp>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just"/>
            <a:r>
              <a:rPr lang="pl-PL" dirty="0" smtClean="0">
                <a:solidFill>
                  <a:schemeClr val="bg1"/>
                </a:solidFill>
                <a:latin typeface="Arial" pitchFamily="34" charset="0"/>
                <a:cs typeface="Arial" pitchFamily="34" charset="0"/>
              </a:rPr>
              <a:t>Wzrost napięcia w 1912r. spowodował utworzenie Komisji Tymczasowej Skonfederowanych Stronnictw Niepodległościowych, która objęła patronat polityczny nad polskimi organizacjami strzeleckimi.</a:t>
            </a:r>
          </a:p>
          <a:p>
            <a:pPr algn="just"/>
            <a:r>
              <a:rPr lang="pl-PL" dirty="0" smtClean="0">
                <a:solidFill>
                  <a:schemeClr val="bg1"/>
                </a:solidFill>
                <a:latin typeface="Arial" pitchFamily="34" charset="0"/>
                <a:cs typeface="Arial" pitchFamily="34" charset="0"/>
              </a:rPr>
              <a:t>Komisja miała, w trakcie wybuchu wojny przekształcić się w Rząd Narodowy. Komendantem przyszłej armii polskiej mianowano Józefa Piłsudskiego.</a:t>
            </a:r>
            <a:endParaRPr lang="pl-PL" dirty="0">
              <a:solidFill>
                <a:schemeClr val="bg1"/>
              </a:solidFill>
              <a:latin typeface="Arial" pitchFamily="34" charset="0"/>
              <a:cs typeface="Arial" pitchFamily="34" charset="0"/>
            </a:endParaRPr>
          </a:p>
        </p:txBody>
      </p:sp>
      <p:sp>
        <p:nvSpPr>
          <p:cNvPr id="2" name="Tytuł 1"/>
          <p:cNvSpPr>
            <a:spLocks noGrp="1"/>
          </p:cNvSpPr>
          <p:nvPr>
            <p:ph type="title"/>
          </p:nvPr>
        </p:nvSpPr>
        <p:spPr/>
        <p:txBody>
          <a:bodyPr>
            <a:normAutofit/>
          </a:bodyPr>
          <a:lstStyle/>
          <a:p>
            <a:endParaRPr lang="pl-PL" dirty="0"/>
          </a:p>
        </p:txBody>
      </p:sp>
    </p:spTree>
  </p:cSld>
  <p:clrMapOvr>
    <a:masterClrMapping/>
  </p:clrMapOvr>
  <p:transition spd="med">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p:txBody>
      </p:sp>
      <p:sp>
        <p:nvSpPr>
          <p:cNvPr id="2" name="Tytuł 1"/>
          <p:cNvSpPr>
            <a:spLocks noGrp="1"/>
          </p:cNvSpPr>
          <p:nvPr>
            <p:ph type="title"/>
          </p:nvPr>
        </p:nvSpPr>
        <p:spPr/>
        <p:txBody>
          <a:bodyPr/>
          <a:lstStyle/>
          <a:p>
            <a:endParaRPr lang="pl-PL"/>
          </a:p>
        </p:txBody>
      </p:sp>
      <p:pic>
        <p:nvPicPr>
          <p:cNvPr id="2050" name="Picture 2" descr="D:\Downloads\KKSSN.jpg"/>
          <p:cNvPicPr>
            <a:picLocks noChangeAspect="1" noChangeArrowheads="1"/>
          </p:cNvPicPr>
          <p:nvPr/>
        </p:nvPicPr>
        <p:blipFill>
          <a:blip r:embed="rId2" cstate="print"/>
          <a:srcRect/>
          <a:stretch>
            <a:fillRect/>
          </a:stretch>
        </p:blipFill>
        <p:spPr bwMode="auto">
          <a:xfrm>
            <a:off x="1928794" y="-1"/>
            <a:ext cx="5143536" cy="6954489"/>
          </a:xfrm>
          <a:prstGeom prst="rect">
            <a:avLst/>
          </a:prstGeom>
          <a:ln>
            <a:noFill/>
          </a:ln>
          <a:effectLst>
            <a:softEdge rad="112500"/>
          </a:effectLst>
        </p:spPr>
      </p:pic>
    </p:spTree>
  </p:cSld>
  <p:clrMapOvr>
    <a:masterClrMapping/>
  </p:clrMapOvr>
  <p:transition spd="med">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just"/>
            <a:r>
              <a:rPr lang="pl-PL" dirty="0" smtClean="0">
                <a:solidFill>
                  <a:schemeClr val="bg1"/>
                </a:solidFill>
                <a:latin typeface="Arial" pitchFamily="34" charset="0"/>
                <a:cs typeface="Arial" pitchFamily="34" charset="0"/>
              </a:rPr>
              <a:t>Podczas przejściowego odprężenia międzynarodowego w 1913r., nadzieje na rozwiązanie sprawy polskiej zmalały. </a:t>
            </a:r>
          </a:p>
          <a:p>
            <a:pPr algn="just"/>
            <a:r>
              <a:rPr lang="pl-PL" dirty="0" smtClean="0">
                <a:solidFill>
                  <a:schemeClr val="bg1"/>
                </a:solidFill>
                <a:latin typeface="Arial" pitchFamily="34" charset="0"/>
                <a:cs typeface="Arial" pitchFamily="34" charset="0"/>
              </a:rPr>
              <a:t>KTSSN przekształciła się w Komisję Skonfederowanych Stronnictw Niepodległościowych. </a:t>
            </a:r>
            <a:br>
              <a:rPr lang="pl-PL" dirty="0" smtClean="0">
                <a:solidFill>
                  <a:schemeClr val="bg1"/>
                </a:solidFill>
                <a:latin typeface="Arial" pitchFamily="34" charset="0"/>
                <a:cs typeface="Arial" pitchFamily="34" charset="0"/>
              </a:rPr>
            </a:br>
            <a:r>
              <a:rPr lang="pl-PL" dirty="0" smtClean="0">
                <a:solidFill>
                  <a:schemeClr val="bg1"/>
                </a:solidFill>
                <a:latin typeface="Arial" pitchFamily="34" charset="0"/>
                <a:cs typeface="Arial" pitchFamily="34" charset="0"/>
              </a:rPr>
              <a:t>Nie zatrzymało to kryzysu przez co KSSN opuścili przedstawiciele endecji i część ludowców. Utworzyli oni Centralny Komitet Narodowy (1914) skłonny do poparcia </a:t>
            </a:r>
            <a:r>
              <a:rPr lang="pl-PL" dirty="0" err="1" smtClean="0">
                <a:solidFill>
                  <a:schemeClr val="bg1"/>
                </a:solidFill>
                <a:latin typeface="Arial" pitchFamily="34" charset="0"/>
                <a:cs typeface="Arial" pitchFamily="34" charset="0"/>
              </a:rPr>
              <a:t>Austro-Węgier</a:t>
            </a:r>
            <a:r>
              <a:rPr lang="pl-PL" dirty="0" smtClean="0">
                <a:solidFill>
                  <a:schemeClr val="bg1"/>
                </a:solidFill>
                <a:latin typeface="Arial" pitchFamily="34" charset="0"/>
                <a:cs typeface="Arial" pitchFamily="34" charset="0"/>
              </a:rPr>
              <a:t> w zamian za konkretne zobowiązania w sprawie polskiej.</a:t>
            </a:r>
          </a:p>
        </p:txBody>
      </p:sp>
      <p:sp>
        <p:nvSpPr>
          <p:cNvPr id="2" name="Tytuł 1"/>
          <p:cNvSpPr>
            <a:spLocks noGrp="1"/>
          </p:cNvSpPr>
          <p:nvPr>
            <p:ph type="title"/>
          </p:nvPr>
        </p:nvSpPr>
        <p:spPr/>
        <p:txBody>
          <a:bodyPr/>
          <a:lstStyle/>
          <a:p>
            <a:endParaRPr lang="pl-PL"/>
          </a:p>
        </p:txBody>
      </p:sp>
    </p:spTree>
  </p:cSld>
  <p:clrMapOvr>
    <a:masterClrMapping/>
  </p:clrMapOvr>
  <p:transition spd="med">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just"/>
            <a:r>
              <a:rPr lang="pl-PL" dirty="0" smtClean="0">
                <a:solidFill>
                  <a:schemeClr val="bg1"/>
                </a:solidFill>
                <a:latin typeface="Arial" pitchFamily="34" charset="0"/>
                <a:cs typeface="Arial" pitchFamily="34" charset="0"/>
              </a:rPr>
              <a:t>Wybuch I wojny światowej sprawił, że władze wiedeńskie postanowiły włączyć polskie organizacje strzeleckie w szeregi armii austriackiej.</a:t>
            </a:r>
          </a:p>
          <a:p>
            <a:pPr algn="just"/>
            <a:r>
              <a:rPr lang="pl-PL" dirty="0" smtClean="0">
                <a:solidFill>
                  <a:schemeClr val="bg1"/>
                </a:solidFill>
                <a:latin typeface="Arial" pitchFamily="34" charset="0"/>
                <a:cs typeface="Arial" pitchFamily="34" charset="0"/>
              </a:rPr>
              <a:t>Obawa przed niepowodzeniem planów orientacji niepodległościowej zmobilizowała polskich polityków do działania i utworzenia </a:t>
            </a:r>
            <a:r>
              <a:rPr lang="pl-PL" b="1" dirty="0" smtClean="0">
                <a:solidFill>
                  <a:schemeClr val="bg1"/>
                </a:solidFill>
                <a:latin typeface="Arial" pitchFamily="34" charset="0"/>
                <a:cs typeface="Arial" pitchFamily="34" charset="0"/>
              </a:rPr>
              <a:t>Legionów Polskich</a:t>
            </a:r>
            <a:r>
              <a:rPr lang="pl-PL" dirty="0" smtClean="0">
                <a:solidFill>
                  <a:schemeClr val="bg1"/>
                </a:solidFill>
                <a:latin typeface="Arial" pitchFamily="34" charset="0"/>
                <a:cs typeface="Arial" pitchFamily="34" charset="0"/>
              </a:rPr>
              <a:t>, mających wałczyć u boku </a:t>
            </a:r>
            <a:r>
              <a:rPr lang="pl-PL" dirty="0" err="1" smtClean="0">
                <a:solidFill>
                  <a:schemeClr val="bg1"/>
                </a:solidFill>
                <a:latin typeface="Arial" pitchFamily="34" charset="0"/>
                <a:cs typeface="Arial" pitchFamily="34" charset="0"/>
              </a:rPr>
              <a:t>Austro-Węgier</a:t>
            </a:r>
            <a:endParaRPr lang="pl-PL" dirty="0" smtClean="0">
              <a:solidFill>
                <a:schemeClr val="bg1"/>
              </a:solidFill>
              <a:latin typeface="Arial" pitchFamily="34" charset="0"/>
              <a:cs typeface="Arial" pitchFamily="34" charset="0"/>
            </a:endParaRPr>
          </a:p>
          <a:p>
            <a:pPr>
              <a:buNone/>
            </a:pPr>
            <a:endParaRPr lang="pl-PL" b="1" dirty="0"/>
          </a:p>
        </p:txBody>
      </p:sp>
      <p:sp>
        <p:nvSpPr>
          <p:cNvPr id="2" name="Tytuł 1"/>
          <p:cNvSpPr>
            <a:spLocks noGrp="1"/>
          </p:cNvSpPr>
          <p:nvPr>
            <p:ph type="title"/>
          </p:nvPr>
        </p:nvSpPr>
        <p:spPr/>
        <p:txBody>
          <a:bodyPr/>
          <a:lstStyle/>
          <a:p>
            <a:endParaRPr lang="pl-PL"/>
          </a:p>
        </p:txBody>
      </p:sp>
    </p:spTree>
  </p:cSld>
  <p:clrMapOvr>
    <a:masterClrMapping/>
  </p:clrMapOvr>
  <p:transition spd="med">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00034" y="5357826"/>
            <a:ext cx="8229600" cy="1219200"/>
          </a:xfrm>
        </p:spPr>
        <p:txBody>
          <a:bodyPr>
            <a:noAutofit/>
          </a:bodyPr>
          <a:lstStyle/>
          <a:p>
            <a:pPr algn="just"/>
            <a:r>
              <a:rPr lang="pl-PL" sz="2000" dirty="0" smtClean="0">
                <a:solidFill>
                  <a:schemeClr val="bg1"/>
                </a:solidFill>
                <a:latin typeface="Arial" pitchFamily="34" charset="0"/>
                <a:cs typeface="Arial" pitchFamily="34" charset="0"/>
              </a:rPr>
              <a:t>Sztab I Brygady Legionów Polskich w </a:t>
            </a:r>
            <a:r>
              <a:rPr lang="pl-PL" sz="2000" dirty="0" err="1" smtClean="0">
                <a:solidFill>
                  <a:schemeClr val="bg1"/>
                </a:solidFill>
                <a:latin typeface="Arial" pitchFamily="34" charset="0"/>
                <a:cs typeface="Arial" pitchFamily="34" charset="0"/>
              </a:rPr>
              <a:t>Karasinie</a:t>
            </a:r>
            <a:r>
              <a:rPr lang="pl-PL" sz="2000" dirty="0" smtClean="0">
                <a:solidFill>
                  <a:schemeClr val="bg1"/>
                </a:solidFill>
                <a:latin typeface="Arial" pitchFamily="34" charset="0"/>
                <a:cs typeface="Arial" pitchFamily="34" charset="0"/>
              </a:rPr>
              <a:t>. Stoją od lewej: Kazimierz Sosnkowski, Kazimierz Świtalski, Stanisław </a:t>
            </a:r>
            <a:r>
              <a:rPr lang="pl-PL" sz="2000" dirty="0" err="1" smtClean="0">
                <a:solidFill>
                  <a:schemeClr val="bg1"/>
                </a:solidFill>
                <a:latin typeface="Arial" pitchFamily="34" charset="0"/>
                <a:cs typeface="Arial" pitchFamily="34" charset="0"/>
              </a:rPr>
              <a:t>Rouppert</a:t>
            </a:r>
            <a:r>
              <a:rPr lang="pl-PL" sz="2000" dirty="0" smtClean="0">
                <a:solidFill>
                  <a:schemeClr val="bg1"/>
                </a:solidFill>
                <a:latin typeface="Arial" pitchFamily="34" charset="0"/>
                <a:cs typeface="Arial" pitchFamily="34" charset="0"/>
              </a:rPr>
              <a:t>, Józef Piłsudski, Zygmunt </a:t>
            </a:r>
            <a:r>
              <a:rPr lang="pl-PL" sz="2000" dirty="0" err="1" smtClean="0">
                <a:solidFill>
                  <a:schemeClr val="bg1"/>
                </a:solidFill>
                <a:latin typeface="Arial" pitchFamily="34" charset="0"/>
                <a:cs typeface="Arial" pitchFamily="34" charset="0"/>
              </a:rPr>
              <a:t>Sulistrowski</a:t>
            </a:r>
            <a:r>
              <a:rPr lang="pl-PL" sz="2000" dirty="0" smtClean="0">
                <a:solidFill>
                  <a:schemeClr val="bg1"/>
                </a:solidFill>
                <a:latin typeface="Arial" pitchFamily="34" charset="0"/>
                <a:cs typeface="Arial" pitchFamily="34" charset="0"/>
              </a:rPr>
              <a:t>, Tadeusz Piskor, Bolesław Wieniawa-Długoszowski. Maj 1916 r. Źródło: CAW</a:t>
            </a:r>
            <a:endParaRPr lang="pl-PL" sz="2000" dirty="0">
              <a:solidFill>
                <a:schemeClr val="bg1"/>
              </a:solidFill>
              <a:latin typeface="Arial" pitchFamily="34" charset="0"/>
              <a:cs typeface="Arial" pitchFamily="34" charset="0"/>
            </a:endParaRPr>
          </a:p>
        </p:txBody>
      </p:sp>
      <p:pic>
        <p:nvPicPr>
          <p:cNvPr id="13314" name="Picture 2" descr="D:\Desktop\legiony_1915.jpg"/>
          <p:cNvPicPr>
            <a:picLocks noChangeAspect="1" noChangeArrowheads="1"/>
          </p:cNvPicPr>
          <p:nvPr/>
        </p:nvPicPr>
        <p:blipFill>
          <a:blip r:embed="rId2" cstate="print"/>
          <a:srcRect/>
          <a:stretch>
            <a:fillRect/>
          </a:stretch>
        </p:blipFill>
        <p:spPr bwMode="auto">
          <a:xfrm>
            <a:off x="1071538" y="285728"/>
            <a:ext cx="7143751" cy="4972050"/>
          </a:xfrm>
          <a:prstGeom prst="rect">
            <a:avLst/>
          </a:prstGeom>
          <a:ln>
            <a:noFill/>
          </a:ln>
          <a:effectLst>
            <a:softEdge rad="112500"/>
          </a:effectLst>
        </p:spPr>
      </p:pic>
    </p:spTree>
  </p:cSld>
  <p:clrMapOvr>
    <a:masterClrMapping/>
  </p:clrMapOvr>
  <p:transition spd="med">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solidFill>
                  <a:schemeClr val="bg1"/>
                </a:solidFill>
                <a:latin typeface="Arial" pitchFamily="34" charset="0"/>
                <a:cs typeface="Arial" pitchFamily="34" charset="0"/>
              </a:rPr>
              <a:t>Legiony Polskie</a:t>
            </a:r>
            <a:endParaRPr lang="pl-PL" dirty="0">
              <a:solidFill>
                <a:schemeClr val="bg1"/>
              </a:solidFill>
              <a:latin typeface="Arial" pitchFamily="34" charset="0"/>
              <a:cs typeface="Arial" pitchFamily="34" charset="0"/>
            </a:endParaRPr>
          </a:p>
        </p:txBody>
      </p:sp>
      <p:sp>
        <p:nvSpPr>
          <p:cNvPr id="5" name="Symbol zastępczy tekstu 4"/>
          <p:cNvSpPr>
            <a:spLocks noGrp="1"/>
          </p:cNvSpPr>
          <p:nvPr>
            <p:ph type="body" idx="1"/>
          </p:nvPr>
        </p:nvSpPr>
        <p:spPr/>
        <p:txBody>
          <a:bodyPr/>
          <a:lstStyle/>
          <a:p>
            <a:r>
              <a:rPr lang="pl-PL" dirty="0" smtClean="0">
                <a:solidFill>
                  <a:schemeClr val="bg1"/>
                </a:solidFill>
              </a:rPr>
              <a:t>Historia</a:t>
            </a:r>
            <a:r>
              <a:rPr lang="pl-PL" dirty="0" smtClean="0"/>
              <a:t> </a:t>
            </a:r>
            <a:endParaRPr lang="pl-PL" dirty="0"/>
          </a:p>
        </p:txBody>
      </p:sp>
    </p:spTree>
  </p:cSld>
  <p:clrMapOvr>
    <a:masterClrMapping/>
  </p:clrMapOvr>
  <p:transition spd="med">
    <p:pull dir="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233</TotalTime>
  <Words>904</Words>
  <Application>Microsoft Office PowerPoint</Application>
  <PresentationFormat>Pokaz na ekranie (4:3)</PresentationFormat>
  <Paragraphs>107</Paragraphs>
  <Slides>32</Slides>
  <Notes>1</Notes>
  <HiddenSlides>0</HiddenSlides>
  <MMClips>0</MMClips>
  <ScaleCrop>false</ScaleCrop>
  <HeadingPairs>
    <vt:vector size="4" baseType="variant">
      <vt:variant>
        <vt:lpstr>Motyw</vt:lpstr>
      </vt:variant>
      <vt:variant>
        <vt:i4>1</vt:i4>
      </vt:variant>
      <vt:variant>
        <vt:lpstr>Tytuły slajdów</vt:lpstr>
      </vt:variant>
      <vt:variant>
        <vt:i4>32</vt:i4>
      </vt:variant>
    </vt:vector>
  </HeadingPairs>
  <TitlesOfParts>
    <vt:vector size="33" baseType="lpstr">
      <vt:lpstr>Papier</vt:lpstr>
      <vt:lpstr>Legiony Polskie</vt:lpstr>
      <vt:lpstr>Orientacja proaustriacka</vt:lpstr>
      <vt:lpstr>Slajd 3</vt:lpstr>
      <vt:lpstr>Slajd 4</vt:lpstr>
      <vt:lpstr>Slajd 5</vt:lpstr>
      <vt:lpstr>Slajd 6</vt:lpstr>
      <vt:lpstr>Slajd 7</vt:lpstr>
      <vt:lpstr>Sztab I Brygady Legionów Polskich w Karasinie. Stoją od lewej: Kazimierz Sosnkowski, Kazimierz Świtalski, Stanisław Rouppert, Józef Piłsudski, Zygmunt Sulistrowski, Tadeusz Piskor, Bolesław Wieniawa-Długoszowski. Maj 1916 r. Źródło: CAW</vt:lpstr>
      <vt:lpstr>Legiony Polskie</vt:lpstr>
      <vt:lpstr>Slajd 10</vt:lpstr>
      <vt:lpstr>Slajd 11</vt:lpstr>
      <vt:lpstr>Slajd 12</vt:lpstr>
      <vt:lpstr>Slajd 13</vt:lpstr>
      <vt:lpstr>Ważniejsze bitwy</vt:lpstr>
      <vt:lpstr>Bitwa pod Łowczówkiem (I Brygada)</vt:lpstr>
      <vt:lpstr>Wigilijną noc strzelcy spędzili w okopach. Kolacja była bardzo skromna. „Zaintonowano kolędy i pokazały się łzy na policzkach – zapisał kapelan Kosma Lenczewski – bo na wspomnienie rodzin, poległych naszych, niepewnej przyszłości Polski, bo Austriacy i Niemcy pary nie puszczą – trudno było nie płakać nawet żołnierzowi”. Słowa kolędy podchwycili Polacy w rosyjskich mundurach po drugiej stronie frontu.</vt:lpstr>
      <vt:lpstr>Bitwa pod Konarami (I Brygada)</vt:lpstr>
      <vt:lpstr>Bitwa pod Jastkowem (III Brygada)</vt:lpstr>
      <vt:lpstr>Atak „Czwartaków” pod Jastkowem  31 lipca 1915</vt:lpstr>
      <vt:lpstr>Slajd 20</vt:lpstr>
      <vt:lpstr>Bitwa pod Kirlibabą</vt:lpstr>
      <vt:lpstr>Bitwa pod Rarańczą</vt:lpstr>
      <vt:lpstr>  Bitwa pod Kostiuchnówką 1916. </vt:lpstr>
      <vt:lpstr>Pierwsza bitwa pod Hrubieszowem</vt:lpstr>
      <vt:lpstr>Mogiły legionistów  Hrubieszów </vt:lpstr>
      <vt:lpstr>Slajd 26</vt:lpstr>
      <vt:lpstr>Slajd 27</vt:lpstr>
      <vt:lpstr>Mogiły legionistów w Hrubieszowie</vt:lpstr>
      <vt:lpstr>Slajd 29</vt:lpstr>
      <vt:lpstr>Slajd 30</vt:lpstr>
      <vt:lpstr>Użyte źródła</vt:lpstr>
      <vt:lpstr>Dziękuję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HP</dc:creator>
  <cp:lastModifiedBy>edabrowska</cp:lastModifiedBy>
  <cp:revision>36</cp:revision>
  <dcterms:created xsi:type="dcterms:W3CDTF">2019-12-17T06:01:57Z</dcterms:created>
  <dcterms:modified xsi:type="dcterms:W3CDTF">2020-01-10T08:05:19Z</dcterms:modified>
</cp:coreProperties>
</file>